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Halant Medium" charset="1" panose="00000600000000000000"/>
      <p:regular r:id="rId28"/>
    </p:embeddedFont>
    <p:embeddedFont>
      <p:font typeface="HK Grotesk Bold" charset="1" panose="00000800000000000000"/>
      <p:regular r:id="rId29"/>
    </p:embeddedFont>
    <p:embeddedFont>
      <p:font typeface="Halant" charset="1" panose="00000500000000000000"/>
      <p:regular r:id="rId34"/>
    </p:embeddedFont>
    <p:embeddedFont>
      <p:font typeface="Assistant" charset="1" panose="00000500000000000000"/>
      <p:regular r:id="rId36"/>
    </p:embeddedFont>
    <p:embeddedFont>
      <p:font typeface="Assistant Bold" charset="1" panose="00000800000000000000"/>
      <p:regular r:id="rId37"/>
    </p:embeddedFont>
    <p:embeddedFont>
      <p:font typeface="Canva Sans" charset="1" panose="020B050303050104010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notesMasters/notesMaster1.xml" Type="http://schemas.openxmlformats.org/officeDocument/2006/relationships/notesMaster"/><Relationship Id="rId26" Target="theme/theme2.xml" Type="http://schemas.openxmlformats.org/officeDocument/2006/relationships/theme"/><Relationship Id="rId27" Target="notesSlides/notesSlide1.xml" Type="http://schemas.openxmlformats.org/officeDocument/2006/relationships/note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notesSlides/notesSlide3.xml" Type="http://schemas.openxmlformats.org/officeDocument/2006/relationships/notesSlide"/><Relationship Id="rId32" Target="notesSlides/notesSlide4.xml" Type="http://schemas.openxmlformats.org/officeDocument/2006/relationships/notesSlide"/><Relationship Id="rId33" Target="notesSlides/notesSlide5.xml" Type="http://schemas.openxmlformats.org/officeDocument/2006/relationships/notesSlide"/><Relationship Id="rId34" Target="fonts/font34.fntdata" Type="http://schemas.openxmlformats.org/officeDocument/2006/relationships/font"/><Relationship Id="rId35" Target="notesSlides/notesSlide6.xml" Type="http://schemas.openxmlformats.org/officeDocument/2006/relationships/notesSlide"/><Relationship Id="rId36" Target="fonts/font36.fntdata" Type="http://schemas.openxmlformats.org/officeDocument/2006/relationships/font"/><Relationship Id="rId37" Target="fonts/font37.fntdata" Type="http://schemas.openxmlformats.org/officeDocument/2006/relationships/font"/><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40" Target="notesSlides/notesSlide9.xml" Type="http://schemas.openxmlformats.org/officeDocument/2006/relationships/notesSlide"/><Relationship Id="rId41" Target="notesSlides/notesSlide10.xml" Type="http://schemas.openxmlformats.org/officeDocument/2006/relationships/notesSlide"/><Relationship Id="rId42" Target="notesSlides/notesSlide11.xml" Type="http://schemas.openxmlformats.org/officeDocument/2006/relationships/notesSlide"/><Relationship Id="rId43" Target="notesSlides/notesSlide12.xml" Type="http://schemas.openxmlformats.org/officeDocument/2006/relationships/notesSlide"/><Relationship Id="rId44" Target="notesSlides/notesSlide13.xml" Type="http://schemas.openxmlformats.org/officeDocument/2006/relationships/notesSlide"/><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is AI ready?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Community: accessible to multiple different people regardless if you are "apart of the tech world" </a:t>
            </a:r>
          </a:p>
          <a:p>
            <a:r>
              <a:rPr lang="en-US"/>
              <a:t>Creative Practitioners: Joy, me, the film</a:t>
            </a:r>
          </a:p>
          <a:p>
            <a:r>
              <a:rPr lang="en-US"/>
              <a:t/>
            </a:r>
          </a:p>
          <a:p>
            <a:r>
              <a:rPr lang="en-US"/>
              <a:t>Against capitalistic practices, social hierarchies: take power away from these harmful companies, social hierarchy: social credit score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my own research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Motivation: want to work in AI, dad works in AI</a:t>
            </a:r>
          </a:p>
          <a:p>
            <a:r>
              <a:rPr lang="en-US"/>
              <a:t/>
            </a:r>
          </a:p>
          <a:p>
            <a:r>
              <a:rPr lang="en-US"/>
              <a:t>is AI ready?: AI is already here and not ready but too late</a:t>
            </a:r>
          </a:p>
          <a:p>
            <a:r>
              <a:rPr lang="en-US"/>
              <a:t/>
            </a:r>
          </a:p>
          <a:p>
            <a:r>
              <a:rPr lang="en-US"/>
              <a:t>Movement: inspired by coded bias, a very impactful film, presented in FTVM 150, don't have to be of a scientific background to understand it</a:t>
            </a:r>
          </a:p>
          <a:p>
            <a:r>
              <a:rPr lang="en-US"/>
              <a:t/>
            </a:r>
          </a:p>
          <a:p>
            <a:r>
              <a:rPr lang="en-US"/>
              <a:t>Community: very easy to navigate and understand the movement.</a:t>
            </a:r>
          </a:p>
          <a:p>
            <a:r>
              <a:rPr lang="en-US"/>
              <a:t/>
            </a:r>
          </a:p>
          <a:p>
            <a:r>
              <a:rPr lang="en-US"/>
              <a:t>My Standings: medium, there is good, but powerful, accessible, controllable...lead into connection to artifact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connection to artifact:</a:t>
            </a:r>
          </a:p>
          <a:p>
            <a:r>
              <a:rPr lang="en-US"/>
              <a:t>- inspired by coded bias</a:t>
            </a:r>
          </a:p>
          <a:p>
            <a:r>
              <a:rPr lang="en-US"/>
              <a:t>- PSA, if AI is already here, then now how can we fix it, make it better, spreading awareness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components of AI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 are Algorithms trained?</a:t>
            </a:r>
          </a:p>
          <a:p>
            <a:r>
              <a:rPr lang="en-US"/>
              <a:t>- modern algorithm: data from the internet, western and younger. </a:t>
            </a:r>
          </a:p>
          <a:p>
            <a:r>
              <a:rPr lang="en-US"/>
              <a:t>- Data from users, can't be perfect</a:t>
            </a:r>
          </a:p>
          <a:p>
            <a:r>
              <a:rPr lang="en-US"/>
              <a:t/>
            </a:r>
          </a:p>
          <a:p>
            <a:r>
              <a:rPr lang="en-US"/>
              <a:t>trade-offs with data:</a:t>
            </a:r>
          </a:p>
          <a:p>
            <a:r>
              <a:rPr lang="en-US"/>
              <a:t>More data = better algorithm</a:t>
            </a:r>
          </a:p>
          <a:p>
            <a:r>
              <a:rPr lang="en-US"/>
              <a:t>eliminating data leads to a bad algorithm</a:t>
            </a:r>
          </a:p>
          <a:p>
            <a:r>
              <a:rPr lang="en-US"/>
              <a:t>perfect data is costly</a:t>
            </a:r>
          </a:p>
          <a:p>
            <a:r>
              <a:rPr lang="en-US"/>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Machine Learning: considers all data to draw patterns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facial recognition, not the government, clearview AI selling information to the FBI.</a:t>
            </a:r>
          </a:p>
          <a:p>
            <a:r>
              <a:rPr lang="en-US"/>
              <a:t/>
            </a:r>
          </a:p>
          <a:p>
            <a:r>
              <a:rPr lang="en-US"/>
              <a:t>117 million peoples faces in police database</a:t>
            </a:r>
          </a:p>
          <a:p>
            <a:r>
              <a:rPr lang="en-US"/>
              <a:t/>
            </a:r>
          </a:p>
          <a:p>
            <a:r>
              <a:rPr lang="en-US"/>
              <a:t>human's make it dangerous</a:t>
            </a:r>
          </a:p>
          <a:p>
            <a:r>
              <a:rPr lang="en-US"/>
              <a:t/>
            </a:r>
          </a:p>
          <a:p>
            <a:r>
              <a:rPr lang="en-US"/>
              <a:t>not to say all humans are biased, the issue is machine learning is powerful and humans can't exhaust all options because machine learning handles all data and doesn't make inferences based on majority of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Problems:</a:t>
            </a:r>
          </a:p>
          <a:p>
            <a:r>
              <a:rPr lang="en-US"/>
              <a:t>more data = better algorithm</a:t>
            </a:r>
          </a:p>
          <a:p>
            <a:r>
              <a:rPr lang="en-US"/>
              <a:t>biased: data from civil rights era</a:t>
            </a:r>
          </a:p>
          <a:p>
            <a:r>
              <a:rPr lang="en-US"/>
              <a:t/>
            </a:r>
          </a:p>
          <a:p>
            <a:r>
              <a:rPr lang="en-US"/>
              <a:t>not that programers don't understand how machine learning works, its more so machine learning produces results that humans wouldn't expect.</a:t>
            </a:r>
          </a:p>
          <a:p>
            <a:r>
              <a:rPr lang="en-US"/>
              <a:t/>
            </a:r>
          </a:p>
          <a:p>
            <a:r>
              <a:rPr lang="en-US"/>
              <a:t/>
            </a:r>
          </a:p>
          <a:p>
            <a:r>
              <a:rPr lang="en-US"/>
              <a:t>effects: Health and Wellbeing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Additional Examples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Joy Buolamwini:</a:t>
            </a:r>
          </a:p>
          <a:p>
            <a:r>
              <a:rPr lang="en-US"/>
              <a:t>- is an activist, was a researcher at MIT where she made her discovery </a:t>
            </a:r>
          </a:p>
          <a:p>
            <a:r>
              <a:rPr lang="en-US"/>
              <a:t/>
            </a:r>
          </a:p>
          <a:p>
            <a:r>
              <a:rPr lang="en-US"/>
              <a:t>Over 117 million people in the US are in the facial recognition database that can be searched by police unwarranted; using algorithms that aren’t accurate</a:t>
            </a:r>
          </a:p>
          <a:p>
            <a:r>
              <a:rPr lang="en-US"/>
              <a:t/>
            </a:r>
          </a:p>
          <a:p>
            <a:r>
              <a:rPr lang="en-US"/>
              <a:t>facial recognition, not the government, clearview AI selling information to the FBI.</a:t>
            </a:r>
          </a:p>
          <a:p>
            <a:r>
              <a:rPr lang="en-US"/>
              <a:t/>
            </a:r>
          </a:p>
          <a:p>
            <a:r>
              <a:rPr lang="en-US"/>
              <a:t>Privacy!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6.png" Type="http://schemas.openxmlformats.org/officeDocument/2006/relationships/image"/><Relationship Id="rId4"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93908" y="0"/>
            <a:ext cx="11440454" cy="5012999"/>
          </a:xfrm>
          <a:custGeom>
            <a:avLst/>
            <a:gdLst/>
            <a:ahLst/>
            <a:cxnLst/>
            <a:rect r="r" b="b" t="t" l="l"/>
            <a:pathLst>
              <a:path h="5012999" w="11440454">
                <a:moveTo>
                  <a:pt x="0" y="0"/>
                </a:moveTo>
                <a:lnTo>
                  <a:pt x="11440454" y="0"/>
                </a:lnTo>
                <a:lnTo>
                  <a:pt x="11440454" y="5012999"/>
                </a:lnTo>
                <a:lnTo>
                  <a:pt x="0" y="5012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3685680">
            <a:off x="13253761" y="6895639"/>
            <a:ext cx="9150155" cy="8185229"/>
          </a:xfrm>
          <a:custGeom>
            <a:avLst/>
            <a:gdLst/>
            <a:ahLst/>
            <a:cxnLst/>
            <a:rect r="r" b="b" t="t" l="l"/>
            <a:pathLst>
              <a:path h="8185229" w="9150155">
                <a:moveTo>
                  <a:pt x="0" y="0"/>
                </a:moveTo>
                <a:lnTo>
                  <a:pt x="9150155" y="0"/>
                </a:lnTo>
                <a:lnTo>
                  <a:pt x="9150155" y="8185229"/>
                </a:lnTo>
                <a:lnTo>
                  <a:pt x="0" y="81852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8713146"/>
            <a:ext cx="9972475" cy="811436"/>
          </a:xfrm>
          <a:prstGeom prst="rect">
            <a:avLst/>
          </a:prstGeom>
        </p:spPr>
        <p:txBody>
          <a:bodyPr anchor="t" rtlCol="false" tIns="0" lIns="0" bIns="0" rIns="0">
            <a:spAutoFit/>
          </a:bodyPr>
          <a:lstStyle/>
          <a:p>
            <a:pPr algn="l">
              <a:lnSpc>
                <a:spcPts val="6720"/>
              </a:lnSpc>
              <a:spcBef>
                <a:spcPct val="0"/>
              </a:spcBef>
            </a:pPr>
            <a:r>
              <a:rPr lang="en-US" sz="4800" b="true">
                <a:solidFill>
                  <a:srgbClr val="1C53A3"/>
                </a:solidFill>
                <a:latin typeface="Halant Medium"/>
                <a:ea typeface="Halant Medium"/>
                <a:cs typeface="Halant Medium"/>
                <a:sym typeface="Halant Medium"/>
              </a:rPr>
              <a:t>AI’s impact on minority communities</a:t>
            </a:r>
          </a:p>
        </p:txBody>
      </p:sp>
      <p:sp>
        <p:nvSpPr>
          <p:cNvPr name="TextBox 5" id="5"/>
          <p:cNvSpPr txBox="true"/>
          <p:nvPr/>
        </p:nvSpPr>
        <p:spPr>
          <a:xfrm rot="0">
            <a:off x="1028700" y="5450509"/>
            <a:ext cx="10724012" cy="2939426"/>
          </a:xfrm>
          <a:prstGeom prst="rect">
            <a:avLst/>
          </a:prstGeom>
        </p:spPr>
        <p:txBody>
          <a:bodyPr anchor="t" rtlCol="false" tIns="0" lIns="0" bIns="0" rIns="0">
            <a:spAutoFit/>
          </a:bodyPr>
          <a:lstStyle/>
          <a:p>
            <a:pPr algn="l">
              <a:lnSpc>
                <a:spcPts val="11797"/>
              </a:lnSpc>
            </a:pPr>
            <a:r>
              <a:rPr lang="en-US" sz="9998" b="true">
                <a:solidFill>
                  <a:srgbClr val="000000"/>
                </a:solidFill>
                <a:latin typeface="HK Grotesk Bold"/>
                <a:ea typeface="HK Grotesk Bold"/>
                <a:cs typeface="HK Grotesk Bold"/>
                <a:sym typeface="HK Grotesk Bold"/>
              </a:rPr>
              <a:t>UNMASKING </a:t>
            </a:r>
          </a:p>
          <a:p>
            <a:pPr algn="l">
              <a:lnSpc>
                <a:spcPts val="11797"/>
              </a:lnSpc>
            </a:pPr>
            <a:r>
              <a:rPr lang="en-US" sz="9998" b="true">
                <a:solidFill>
                  <a:srgbClr val="000000"/>
                </a:solidFill>
                <a:latin typeface="HK Grotesk Bold"/>
                <a:ea typeface="HK Grotesk Bold"/>
                <a:cs typeface="HK Grotesk Bold"/>
                <a:sym typeface="HK Grotesk Bold"/>
              </a:rPr>
              <a:t>THE BIAS:</a:t>
            </a:r>
          </a:p>
        </p:txBody>
      </p:sp>
      <p:sp>
        <p:nvSpPr>
          <p:cNvPr name="TextBox 6" id="6"/>
          <p:cNvSpPr txBox="true"/>
          <p:nvPr/>
        </p:nvSpPr>
        <p:spPr>
          <a:xfrm rot="0">
            <a:off x="-3179652" y="215845"/>
            <a:ext cx="10724012" cy="613965"/>
          </a:xfrm>
          <a:prstGeom prst="rect">
            <a:avLst/>
          </a:prstGeom>
        </p:spPr>
        <p:txBody>
          <a:bodyPr anchor="t" rtlCol="false" tIns="0" lIns="0" bIns="0" rIns="0">
            <a:spAutoFit/>
          </a:bodyPr>
          <a:lstStyle/>
          <a:p>
            <a:pPr algn="ctr">
              <a:lnSpc>
                <a:spcPts val="5009"/>
              </a:lnSpc>
            </a:pPr>
            <a:r>
              <a:rPr lang="en-US" sz="3578" b="true">
                <a:solidFill>
                  <a:srgbClr val="1C53A3"/>
                </a:solidFill>
                <a:latin typeface="Halant Medium"/>
                <a:ea typeface="Halant Medium"/>
                <a:cs typeface="Halant Medium"/>
                <a:sym typeface="Halant Medium"/>
              </a:rPr>
              <a:t>Kyleigh Westman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2196783" y="2345505"/>
            <a:ext cx="14328179" cy="6452337"/>
          </a:xfrm>
          <a:custGeom>
            <a:avLst/>
            <a:gdLst/>
            <a:ahLst/>
            <a:cxnLst/>
            <a:rect r="r" b="b" t="t" l="l"/>
            <a:pathLst>
              <a:path h="6452337" w="14328179">
                <a:moveTo>
                  <a:pt x="0" y="0"/>
                </a:moveTo>
                <a:lnTo>
                  <a:pt x="14328179" y="0"/>
                </a:lnTo>
                <a:lnTo>
                  <a:pt x="14328179" y="6452337"/>
                </a:lnTo>
                <a:lnTo>
                  <a:pt x="0" y="6452337"/>
                </a:lnTo>
                <a:lnTo>
                  <a:pt x="0" y="0"/>
                </a:lnTo>
                <a:close/>
              </a:path>
            </a:pathLst>
          </a:custGeom>
          <a:blipFill>
            <a:blip r:embed="rId2"/>
            <a:stretch>
              <a:fillRect l="0" t="0" r="0" b="0"/>
            </a:stretch>
          </a:blipFill>
        </p:spPr>
      </p:sp>
      <p:sp>
        <p:nvSpPr>
          <p:cNvPr name="TextBox 3" id="3"/>
          <p:cNvSpPr txBox="true"/>
          <p:nvPr/>
        </p:nvSpPr>
        <p:spPr>
          <a:xfrm rot="0">
            <a:off x="552143" y="357084"/>
            <a:ext cx="2846561" cy="1209883"/>
          </a:xfrm>
          <a:prstGeom prst="rect">
            <a:avLst/>
          </a:prstGeom>
        </p:spPr>
        <p:txBody>
          <a:bodyPr anchor="t" rtlCol="false" tIns="0" lIns="0" bIns="0" rIns="0">
            <a:spAutoFit/>
          </a:bodyPr>
          <a:lstStyle/>
          <a:p>
            <a:pPr algn="ctr">
              <a:lnSpc>
                <a:spcPts val="9963"/>
              </a:lnSpc>
            </a:pPr>
            <a:r>
              <a:rPr lang="en-US" sz="7116" b="true">
                <a:solidFill>
                  <a:srgbClr val="C2D1E6"/>
                </a:solidFill>
                <a:latin typeface="HK Grotesk Bold"/>
                <a:ea typeface="HK Grotesk Bold"/>
                <a:cs typeface="HK Grotesk Bold"/>
                <a:sym typeface="HK Grotesk Bold"/>
              </a:rPr>
              <a:t>TAY.AI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69333" y="-2536713"/>
            <a:ext cx="12256213" cy="10963740"/>
          </a:xfrm>
          <a:custGeom>
            <a:avLst/>
            <a:gdLst/>
            <a:ahLst/>
            <a:cxnLst/>
            <a:rect r="r" b="b" t="t" l="l"/>
            <a:pathLst>
              <a:path h="10963740" w="12256213">
                <a:moveTo>
                  <a:pt x="0" y="0"/>
                </a:moveTo>
                <a:lnTo>
                  <a:pt x="12256213" y="0"/>
                </a:lnTo>
                <a:lnTo>
                  <a:pt x="12256213" y="10963740"/>
                </a:lnTo>
                <a:lnTo>
                  <a:pt x="0" y="10963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103944"/>
            <a:ext cx="10237362" cy="1154356"/>
          </a:xfrm>
          <a:prstGeom prst="rect">
            <a:avLst/>
          </a:prstGeom>
        </p:spPr>
        <p:txBody>
          <a:bodyPr anchor="t" rtlCol="false" tIns="0" lIns="0" bIns="0" rIns="0">
            <a:spAutoFit/>
          </a:bodyPr>
          <a:lstStyle/>
          <a:p>
            <a:pPr algn="l">
              <a:lnSpc>
                <a:spcPts val="9018"/>
              </a:lnSpc>
            </a:pPr>
            <a:r>
              <a:rPr lang="en-US" sz="7642" b="true">
                <a:solidFill>
                  <a:srgbClr val="000000"/>
                </a:solidFill>
                <a:latin typeface="HK Grotesk Bold"/>
                <a:ea typeface="HK Grotesk Bold"/>
                <a:cs typeface="HK Grotesk Bold"/>
                <a:sym typeface="HK Grotesk Bold"/>
              </a:rPr>
              <a:t>CODED BIAS</a:t>
            </a:r>
          </a:p>
        </p:txBody>
      </p:sp>
      <p:sp>
        <p:nvSpPr>
          <p:cNvPr name="TextBox 4" id="4"/>
          <p:cNvSpPr txBox="true"/>
          <p:nvPr/>
        </p:nvSpPr>
        <p:spPr>
          <a:xfrm rot="0">
            <a:off x="1028700" y="7292512"/>
            <a:ext cx="7278782" cy="629666"/>
          </a:xfrm>
          <a:prstGeom prst="rect">
            <a:avLst/>
          </a:prstGeom>
        </p:spPr>
        <p:txBody>
          <a:bodyPr anchor="t" rtlCol="false" tIns="0" lIns="0" bIns="0" rIns="0">
            <a:spAutoFit/>
          </a:bodyPr>
          <a:lstStyle/>
          <a:p>
            <a:pPr algn="l" marL="0" indent="0" lvl="0">
              <a:lnSpc>
                <a:spcPts val="5292"/>
              </a:lnSpc>
              <a:spcBef>
                <a:spcPct val="0"/>
              </a:spcBef>
            </a:pPr>
            <a:r>
              <a:rPr lang="en-US" b="true" sz="3780">
                <a:solidFill>
                  <a:srgbClr val="1C53A3"/>
                </a:solidFill>
                <a:latin typeface="Halant Medium"/>
                <a:ea typeface="Halant Medium"/>
                <a:cs typeface="Halant Medium"/>
                <a:sym typeface="Halant Medium"/>
              </a:rPr>
              <a:t>Netflix Documentary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6863" y="776968"/>
            <a:ext cx="8109274" cy="8733064"/>
          </a:xfrm>
          <a:custGeom>
            <a:avLst/>
            <a:gdLst/>
            <a:ahLst/>
            <a:cxnLst/>
            <a:rect r="r" b="b" t="t" l="l"/>
            <a:pathLst>
              <a:path h="8733064" w="8109274">
                <a:moveTo>
                  <a:pt x="0" y="0"/>
                </a:moveTo>
                <a:lnTo>
                  <a:pt x="8109274" y="0"/>
                </a:lnTo>
                <a:lnTo>
                  <a:pt x="8109274" y="8733064"/>
                </a:lnTo>
                <a:lnTo>
                  <a:pt x="0" y="8733064"/>
                </a:lnTo>
                <a:lnTo>
                  <a:pt x="0" y="0"/>
                </a:lnTo>
                <a:close/>
              </a:path>
            </a:pathLst>
          </a:custGeom>
          <a:blipFill>
            <a:blip r:embed="rId3"/>
            <a:stretch>
              <a:fillRect l="0" t="0" r="0" b="0"/>
            </a:stretch>
          </a:blipFill>
        </p:spPr>
      </p:sp>
      <p:sp>
        <p:nvSpPr>
          <p:cNvPr name="TextBox 3" id="3"/>
          <p:cNvSpPr txBox="true"/>
          <p:nvPr/>
        </p:nvSpPr>
        <p:spPr>
          <a:xfrm rot="0">
            <a:off x="9144000" y="786493"/>
            <a:ext cx="8115300" cy="2122989"/>
          </a:xfrm>
          <a:prstGeom prst="rect">
            <a:avLst/>
          </a:prstGeom>
        </p:spPr>
        <p:txBody>
          <a:bodyPr anchor="t" rtlCol="false" tIns="0" lIns="0" bIns="0" rIns="0">
            <a:spAutoFit/>
          </a:bodyPr>
          <a:lstStyle/>
          <a:p>
            <a:pPr algn="l">
              <a:lnSpc>
                <a:spcPts val="8345"/>
              </a:lnSpc>
            </a:pPr>
            <a:r>
              <a:rPr lang="en-US" sz="7072" b="true">
                <a:solidFill>
                  <a:srgbClr val="1C53A3"/>
                </a:solidFill>
                <a:latin typeface="HK Grotesk Bold"/>
                <a:ea typeface="HK Grotesk Bold"/>
                <a:cs typeface="HK Grotesk Bold"/>
                <a:sym typeface="HK Grotesk Bold"/>
              </a:rPr>
              <a:t>Intro to Coded Bias:</a:t>
            </a:r>
          </a:p>
          <a:p>
            <a:pPr algn="l">
              <a:lnSpc>
                <a:spcPts val="8345"/>
              </a:lnSpc>
            </a:pPr>
            <a:r>
              <a:rPr lang="en-US" sz="7072" b="true">
                <a:solidFill>
                  <a:srgbClr val="1C53A3"/>
                </a:solidFill>
                <a:latin typeface="HK Grotesk Bold"/>
                <a:ea typeface="HK Grotesk Bold"/>
                <a:cs typeface="HK Grotesk Bold"/>
                <a:sym typeface="HK Grotesk Bold"/>
              </a:rPr>
              <a:t>It’s Community</a:t>
            </a:r>
          </a:p>
        </p:txBody>
      </p:sp>
      <p:sp>
        <p:nvSpPr>
          <p:cNvPr name="TextBox 4" id="4"/>
          <p:cNvSpPr txBox="true"/>
          <p:nvPr/>
        </p:nvSpPr>
        <p:spPr>
          <a:xfrm rot="0">
            <a:off x="8781489" y="2842806"/>
            <a:ext cx="9225273" cy="7181770"/>
          </a:xfrm>
          <a:prstGeom prst="rect">
            <a:avLst/>
          </a:prstGeom>
        </p:spPr>
        <p:txBody>
          <a:bodyPr anchor="t" rtlCol="false" tIns="0" lIns="0" bIns="0" rIns="0">
            <a:spAutoFit/>
          </a:bodyPr>
          <a:lstStyle/>
          <a:p>
            <a:pPr algn="l" marL="729339" indent="-364670" lvl="1">
              <a:lnSpc>
                <a:spcPts val="4729"/>
              </a:lnSpc>
              <a:buFont typeface="Arial"/>
              <a:buChar char="•"/>
            </a:pPr>
            <a:r>
              <a:rPr lang="en-US" b="true" sz="3378" spc="-33">
                <a:solidFill>
                  <a:srgbClr val="1C53A3"/>
                </a:solidFill>
                <a:latin typeface="Halant Medium"/>
                <a:ea typeface="Halant Medium"/>
                <a:cs typeface="Halant Medium"/>
                <a:sym typeface="Halant Medium"/>
              </a:rPr>
              <a:t>DIRECTOR: SHALINI KANTAYYA</a:t>
            </a:r>
          </a:p>
          <a:p>
            <a:pPr algn="l" marL="729339" indent="-364670" lvl="1">
              <a:lnSpc>
                <a:spcPts val="4729"/>
              </a:lnSpc>
              <a:buFont typeface="Arial"/>
              <a:buChar char="•"/>
            </a:pPr>
            <a:r>
              <a:rPr lang="en-US" b="true" sz="3378" spc="-33">
                <a:solidFill>
                  <a:srgbClr val="1C53A3"/>
                </a:solidFill>
                <a:latin typeface="Halant Medium"/>
                <a:ea typeface="Halant Medium"/>
                <a:cs typeface="Halant Medium"/>
                <a:sym typeface="Halant Medium"/>
              </a:rPr>
              <a:t>MIT Lab researcher Joy Buolamwini </a:t>
            </a:r>
          </a:p>
          <a:p>
            <a:pPr algn="l" marL="729339" indent="-364670" lvl="1">
              <a:lnSpc>
                <a:spcPts val="4729"/>
              </a:lnSpc>
              <a:buFont typeface="Arial"/>
              <a:buChar char="•"/>
            </a:pPr>
            <a:r>
              <a:rPr lang="en-US" b="true" sz="3378" spc="-33">
                <a:solidFill>
                  <a:srgbClr val="1C53A3"/>
                </a:solidFill>
                <a:latin typeface="Halant Medium"/>
                <a:ea typeface="Halant Medium"/>
                <a:cs typeface="Halant Medium"/>
                <a:sym typeface="Halant Medium"/>
              </a:rPr>
              <a:t>The film’s journey:</a:t>
            </a:r>
          </a:p>
          <a:p>
            <a:pPr algn="l" marL="1458679" indent="-486226" lvl="2">
              <a:lnSpc>
                <a:spcPts val="4729"/>
              </a:lnSpc>
              <a:buFont typeface="Arial"/>
              <a:buChar char="⚬"/>
            </a:pPr>
            <a:r>
              <a:rPr lang="en-US" b="true" sz="3378" spc="-33">
                <a:solidFill>
                  <a:srgbClr val="1C53A3"/>
                </a:solidFill>
                <a:latin typeface="Halant Medium"/>
                <a:ea typeface="Halant Medium"/>
                <a:cs typeface="Halant Medium"/>
                <a:sym typeface="Halant Medium"/>
              </a:rPr>
              <a:t>Nationally: police usage of facial recognition</a:t>
            </a:r>
          </a:p>
          <a:p>
            <a:pPr algn="l" marL="1458679" indent="-486226" lvl="2">
              <a:lnSpc>
                <a:spcPts val="4729"/>
              </a:lnSpc>
              <a:buFont typeface="Arial"/>
              <a:buChar char="⚬"/>
            </a:pPr>
            <a:r>
              <a:rPr lang="en-US" b="true" sz="3378" spc="-33">
                <a:solidFill>
                  <a:srgbClr val="1C53A3"/>
                </a:solidFill>
                <a:latin typeface="Halant Medium"/>
                <a:ea typeface="Halant Medium"/>
                <a:cs typeface="Halant Medium"/>
                <a:sym typeface="Halant Medium"/>
              </a:rPr>
              <a:t>China: Social credit score</a:t>
            </a:r>
          </a:p>
          <a:p>
            <a:pPr algn="l" marL="1458679" indent="-486226" lvl="2">
              <a:lnSpc>
                <a:spcPts val="4729"/>
              </a:lnSpc>
              <a:buFont typeface="Arial"/>
              <a:buChar char="⚬"/>
            </a:pPr>
            <a:r>
              <a:rPr lang="en-US" b="true" sz="3378" spc="-33">
                <a:solidFill>
                  <a:srgbClr val="1C53A3"/>
                </a:solidFill>
                <a:latin typeface="Halant Medium"/>
                <a:ea typeface="Halant Medium"/>
                <a:cs typeface="Halant Medium"/>
                <a:sym typeface="Halant Medium"/>
              </a:rPr>
              <a:t>Corporate surveillance</a:t>
            </a:r>
          </a:p>
          <a:p>
            <a:pPr algn="l" marL="1458679" indent="-486226" lvl="2">
              <a:lnSpc>
                <a:spcPts val="4729"/>
              </a:lnSpc>
              <a:buFont typeface="Arial"/>
              <a:buChar char="⚬"/>
            </a:pPr>
            <a:r>
              <a:rPr lang="en-US" b="true" sz="3378" spc="-33">
                <a:solidFill>
                  <a:srgbClr val="1C53A3"/>
                </a:solidFill>
                <a:latin typeface="Halant Medium"/>
                <a:ea typeface="Halant Medium"/>
                <a:cs typeface="Halant Medium"/>
                <a:sym typeface="Halant Medium"/>
              </a:rPr>
              <a:t>INACCURATE AI algorithms and their usage</a:t>
            </a:r>
          </a:p>
          <a:p>
            <a:pPr algn="l" marL="1458679" indent="-486226" lvl="2">
              <a:lnSpc>
                <a:spcPts val="4729"/>
              </a:lnSpc>
              <a:buFont typeface="Arial"/>
              <a:buChar char="⚬"/>
            </a:pPr>
            <a:r>
              <a:rPr lang="en-US" b="true" sz="3378" spc="-33">
                <a:solidFill>
                  <a:srgbClr val="1C53A3"/>
                </a:solidFill>
                <a:latin typeface="Halant Medium"/>
                <a:ea typeface="Halant Medium"/>
                <a:cs typeface="Halant Medium"/>
                <a:sym typeface="Halant Medium"/>
              </a:rPr>
              <a:t>AI</a:t>
            </a:r>
            <a:r>
              <a:rPr lang="en-US" b="true" sz="3378" spc="-33">
                <a:solidFill>
                  <a:srgbClr val="1C53A3"/>
                </a:solidFill>
                <a:latin typeface="Halant Medium"/>
                <a:ea typeface="Halant Medium"/>
                <a:cs typeface="Halant Medium"/>
                <a:sym typeface="Halant Medium"/>
              </a:rPr>
              <a:t> that manages privileges</a:t>
            </a:r>
          </a:p>
          <a:p>
            <a:pPr algn="l" marL="729339" indent="-364670" lvl="1">
              <a:lnSpc>
                <a:spcPts val="4729"/>
              </a:lnSpc>
              <a:spcBef>
                <a:spcPct val="0"/>
              </a:spcBef>
              <a:buFont typeface="Arial"/>
              <a:buChar char="•"/>
            </a:pPr>
            <a:r>
              <a:rPr lang="en-US" b="true" sz="3378" spc="-33">
                <a:solidFill>
                  <a:srgbClr val="1C53A3"/>
                </a:solidFill>
                <a:latin typeface="Halant Medium"/>
                <a:ea typeface="Halant Medium"/>
                <a:cs typeface="Halant Medium"/>
                <a:sym typeface="Halant Medium"/>
              </a:rPr>
              <a:t>first-ever legislation in the U.S. to govern against bias in the algorithms.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69152" y="-3499239"/>
            <a:ext cx="9150155" cy="8185229"/>
          </a:xfrm>
          <a:custGeom>
            <a:avLst/>
            <a:gdLst/>
            <a:ahLst/>
            <a:cxnLst/>
            <a:rect r="r" b="b" t="t" l="l"/>
            <a:pathLst>
              <a:path h="8185229" w="9150155">
                <a:moveTo>
                  <a:pt x="0" y="0"/>
                </a:moveTo>
                <a:lnTo>
                  <a:pt x="9150155" y="0"/>
                </a:lnTo>
                <a:lnTo>
                  <a:pt x="9150155" y="8185229"/>
                </a:lnTo>
                <a:lnTo>
                  <a:pt x="0" y="81852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370641" y="5891129"/>
            <a:ext cx="10585977" cy="8815232"/>
          </a:xfrm>
          <a:custGeom>
            <a:avLst/>
            <a:gdLst/>
            <a:ahLst/>
            <a:cxnLst/>
            <a:rect r="r" b="b" t="t" l="l"/>
            <a:pathLst>
              <a:path h="8815232" w="10585977">
                <a:moveTo>
                  <a:pt x="0" y="0"/>
                </a:moveTo>
                <a:lnTo>
                  <a:pt x="10585977" y="0"/>
                </a:lnTo>
                <a:lnTo>
                  <a:pt x="10585977" y="8815232"/>
                </a:lnTo>
                <a:lnTo>
                  <a:pt x="0" y="88152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1028700"/>
            <a:ext cx="9235582" cy="1154356"/>
          </a:xfrm>
          <a:prstGeom prst="rect">
            <a:avLst/>
          </a:prstGeom>
        </p:spPr>
        <p:txBody>
          <a:bodyPr anchor="t" rtlCol="false" tIns="0" lIns="0" bIns="0" rIns="0">
            <a:spAutoFit/>
          </a:bodyPr>
          <a:lstStyle/>
          <a:p>
            <a:pPr algn="l">
              <a:lnSpc>
                <a:spcPts val="9018"/>
              </a:lnSpc>
            </a:pPr>
            <a:r>
              <a:rPr lang="en-US" sz="7642" b="true">
                <a:solidFill>
                  <a:srgbClr val="1C53A3"/>
                </a:solidFill>
                <a:latin typeface="HK Grotesk Bold"/>
                <a:ea typeface="HK Grotesk Bold"/>
                <a:cs typeface="HK Grotesk Bold"/>
                <a:sym typeface="HK Grotesk Bold"/>
              </a:rPr>
              <a:t>DIY Aspects</a:t>
            </a:r>
          </a:p>
        </p:txBody>
      </p:sp>
      <p:sp>
        <p:nvSpPr>
          <p:cNvPr name="TextBox 5" id="5"/>
          <p:cNvSpPr txBox="true"/>
          <p:nvPr/>
        </p:nvSpPr>
        <p:spPr>
          <a:xfrm rot="0">
            <a:off x="1028700" y="3024271"/>
            <a:ext cx="6932919" cy="4385865"/>
          </a:xfrm>
          <a:prstGeom prst="rect">
            <a:avLst/>
          </a:prstGeom>
        </p:spPr>
        <p:txBody>
          <a:bodyPr anchor="t" rtlCol="false" tIns="0" lIns="0" bIns="0" rIns="0">
            <a:spAutoFit/>
          </a:bodyPr>
          <a:lstStyle/>
          <a:p>
            <a:pPr algn="l" marL="772518" indent="-386259" lvl="1">
              <a:lnSpc>
                <a:spcPts val="5009"/>
              </a:lnSpc>
              <a:buFont typeface="Arial"/>
              <a:buChar char="•"/>
            </a:pPr>
            <a:r>
              <a:rPr lang="en-US" b="true" sz="3578" spc="-35">
                <a:solidFill>
                  <a:srgbClr val="1C53A3"/>
                </a:solidFill>
                <a:latin typeface="Halant Medium"/>
                <a:ea typeface="Halant Medium"/>
                <a:cs typeface="Halant Medium"/>
                <a:sym typeface="Halant Medium"/>
              </a:rPr>
              <a:t>Community</a:t>
            </a:r>
          </a:p>
          <a:p>
            <a:pPr algn="l" marL="1545037" indent="-515012" lvl="2">
              <a:lnSpc>
                <a:spcPts val="5009"/>
              </a:lnSpc>
              <a:buFont typeface="Arial"/>
              <a:buChar char="⚬"/>
            </a:pPr>
            <a:r>
              <a:rPr lang="en-US" b="true" sz="3578" spc="-35">
                <a:solidFill>
                  <a:srgbClr val="1C53A3"/>
                </a:solidFill>
                <a:latin typeface="Halant Medium"/>
                <a:ea typeface="Halant Medium"/>
                <a:cs typeface="Halant Medium"/>
                <a:sym typeface="Halant Medium"/>
              </a:rPr>
              <a:t>Creative Practitioners</a:t>
            </a:r>
          </a:p>
          <a:p>
            <a:pPr algn="l" marL="1545037" indent="-515012" lvl="2">
              <a:lnSpc>
                <a:spcPts val="5009"/>
              </a:lnSpc>
              <a:buFont typeface="Arial"/>
              <a:buChar char="⚬"/>
            </a:pPr>
            <a:r>
              <a:rPr lang="en-US" b="true" sz="3578" spc="-35">
                <a:solidFill>
                  <a:srgbClr val="1C53A3"/>
                </a:solidFill>
                <a:latin typeface="Halant Medium"/>
                <a:ea typeface="Halant Medium"/>
                <a:cs typeface="Halant Medium"/>
                <a:sym typeface="Halant Medium"/>
              </a:rPr>
              <a:t>Policy</a:t>
            </a:r>
          </a:p>
          <a:p>
            <a:pPr algn="l" marL="772518" indent="-386259" lvl="1">
              <a:lnSpc>
                <a:spcPts val="5009"/>
              </a:lnSpc>
              <a:buFont typeface="Arial"/>
              <a:buChar char="•"/>
            </a:pPr>
            <a:r>
              <a:rPr lang="en-US" b="true" sz="3578" spc="-35">
                <a:solidFill>
                  <a:srgbClr val="1C53A3"/>
                </a:solidFill>
                <a:latin typeface="Halant Medium"/>
                <a:ea typeface="Halant Medium"/>
                <a:cs typeface="Halant Medium"/>
                <a:sym typeface="Halant Medium"/>
              </a:rPr>
              <a:t>Non-commercialized communities</a:t>
            </a:r>
          </a:p>
          <a:p>
            <a:pPr algn="l" marL="772518" indent="-386259" lvl="1">
              <a:lnSpc>
                <a:spcPts val="5009"/>
              </a:lnSpc>
              <a:spcBef>
                <a:spcPct val="0"/>
              </a:spcBef>
              <a:buFont typeface="Arial"/>
              <a:buChar char="•"/>
            </a:pPr>
            <a:r>
              <a:rPr lang="en-US" b="true" sz="3578" spc="-35">
                <a:solidFill>
                  <a:srgbClr val="1C53A3"/>
                </a:solidFill>
                <a:latin typeface="Halant Medium"/>
                <a:ea typeface="Halant Medium"/>
                <a:cs typeface="Halant Medium"/>
                <a:sym typeface="Halant Medium"/>
              </a:rPr>
              <a:t>Against capitalistic practices, social hierarchies.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6663" y="-613895"/>
            <a:ext cx="7315200" cy="3285190"/>
          </a:xfrm>
          <a:custGeom>
            <a:avLst/>
            <a:gdLst/>
            <a:ahLst/>
            <a:cxnLst/>
            <a:rect r="r" b="b" t="t" l="l"/>
            <a:pathLst>
              <a:path h="3285190" w="731520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983229" y="8001246"/>
            <a:ext cx="8552141" cy="4571508"/>
          </a:xfrm>
          <a:custGeom>
            <a:avLst/>
            <a:gdLst/>
            <a:ahLst/>
            <a:cxnLst/>
            <a:rect r="r" b="b" t="t" l="l"/>
            <a:pathLst>
              <a:path h="4571508" w="8552141">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2689718" y="2333279"/>
            <a:ext cx="12908564" cy="1056311"/>
          </a:xfrm>
          <a:prstGeom prst="rect">
            <a:avLst/>
          </a:prstGeom>
        </p:spPr>
        <p:txBody>
          <a:bodyPr anchor="t" rtlCol="false" tIns="0" lIns="0" bIns="0" rIns="0">
            <a:spAutoFit/>
          </a:bodyPr>
          <a:lstStyle/>
          <a:p>
            <a:pPr algn="ctr">
              <a:lnSpc>
                <a:spcPts val="8345"/>
              </a:lnSpc>
            </a:pPr>
            <a:r>
              <a:rPr lang="en-US" sz="7072" b="true">
                <a:solidFill>
                  <a:srgbClr val="000000"/>
                </a:solidFill>
                <a:latin typeface="HK Grotesk Bold"/>
                <a:ea typeface="HK Grotesk Bold"/>
                <a:cs typeface="HK Grotesk Bold"/>
                <a:sym typeface="HK Grotesk Bold"/>
              </a:rPr>
              <a:t>CODED BIAS: US Communities</a:t>
            </a:r>
          </a:p>
        </p:txBody>
      </p:sp>
      <p:grpSp>
        <p:nvGrpSpPr>
          <p:cNvPr name="Group 5" id="5"/>
          <p:cNvGrpSpPr/>
          <p:nvPr/>
        </p:nvGrpSpPr>
        <p:grpSpPr>
          <a:xfrm rot="0">
            <a:off x="1719672" y="4257545"/>
            <a:ext cx="3818865" cy="5285014"/>
            <a:chOff x="0" y="0"/>
            <a:chExt cx="5091820" cy="7046686"/>
          </a:xfrm>
        </p:grpSpPr>
        <p:sp>
          <p:nvSpPr>
            <p:cNvPr name="TextBox 6" id="6"/>
            <p:cNvSpPr txBox="true"/>
            <p:nvPr/>
          </p:nvSpPr>
          <p:spPr>
            <a:xfrm rot="0">
              <a:off x="0" y="-28575"/>
              <a:ext cx="5091820" cy="1767426"/>
            </a:xfrm>
            <a:prstGeom prst="rect">
              <a:avLst/>
            </a:prstGeom>
          </p:spPr>
          <p:txBody>
            <a:bodyPr anchor="t" rtlCol="false" tIns="0" lIns="0" bIns="0" rIns="0">
              <a:spAutoFit/>
            </a:bodyPr>
            <a:lstStyle/>
            <a:p>
              <a:pPr algn="ctr">
                <a:lnSpc>
                  <a:spcPts val="5375"/>
                </a:lnSpc>
              </a:pPr>
              <a:r>
                <a:rPr lang="en-US" sz="4135" b="true">
                  <a:solidFill>
                    <a:srgbClr val="1C53A3"/>
                  </a:solidFill>
                  <a:latin typeface="Halant Medium"/>
                  <a:ea typeface="Halant Medium"/>
                  <a:cs typeface="Halant Medium"/>
                  <a:sym typeface="Halant Medium"/>
                </a:rPr>
                <a:t>“AI, Ain’t I a Women?”</a:t>
              </a:r>
            </a:p>
          </p:txBody>
        </p:sp>
        <p:sp>
          <p:nvSpPr>
            <p:cNvPr name="TextBox 7" id="7"/>
            <p:cNvSpPr txBox="true"/>
            <p:nvPr/>
          </p:nvSpPr>
          <p:spPr>
            <a:xfrm rot="0">
              <a:off x="0" y="2127761"/>
              <a:ext cx="5091820" cy="4918925"/>
            </a:xfrm>
            <a:prstGeom prst="rect">
              <a:avLst/>
            </a:prstGeom>
          </p:spPr>
          <p:txBody>
            <a:bodyPr anchor="t" rtlCol="false" tIns="0" lIns="0" bIns="0" rIns="0">
              <a:spAutoFit/>
            </a:bodyPr>
            <a:lstStyle/>
            <a:p>
              <a:pPr algn="ctr">
                <a:lnSpc>
                  <a:spcPts val="2983"/>
                </a:lnSpc>
              </a:pPr>
              <a:r>
                <a:rPr lang="en-US" sz="2131" spc="-21">
                  <a:solidFill>
                    <a:srgbClr val="000000"/>
                  </a:solidFill>
                  <a:latin typeface="Assistant"/>
                  <a:ea typeface="Assistant"/>
                  <a:cs typeface="Assistant"/>
                  <a:sym typeface="Assistant"/>
                </a:rPr>
                <a:t>Joy Buolumwini’s spoken work poem to create awareness of how AI negatively effects minorities for people outside of the technology industry.</a:t>
              </a:r>
            </a:p>
            <a:p>
              <a:pPr algn="ctr">
                <a:lnSpc>
                  <a:spcPts val="2983"/>
                </a:lnSpc>
              </a:pPr>
            </a:p>
            <a:p>
              <a:pPr algn="ctr" marL="460116" indent="-230058" lvl="1">
                <a:lnSpc>
                  <a:spcPts val="2983"/>
                </a:lnSpc>
                <a:buFont typeface="Arial"/>
                <a:buChar char="•"/>
              </a:pPr>
              <a:r>
                <a:rPr lang="en-US" sz="2131" spc="-21">
                  <a:solidFill>
                    <a:srgbClr val="000000"/>
                  </a:solidFill>
                  <a:latin typeface="Assistant"/>
                  <a:ea typeface="Assistant"/>
                  <a:cs typeface="Assistant"/>
                  <a:sym typeface="Assistant"/>
                </a:rPr>
                <a:t>“Unmasking AI: My Mission to Protect What is Human in a World of Machines”</a:t>
              </a:r>
            </a:p>
            <a:p>
              <a:pPr algn="ctr" marL="460116" indent="-230058" lvl="1">
                <a:lnSpc>
                  <a:spcPts val="2983"/>
                </a:lnSpc>
                <a:spcBef>
                  <a:spcPct val="0"/>
                </a:spcBef>
                <a:buFont typeface="Arial"/>
                <a:buChar char="•"/>
              </a:pPr>
              <a:r>
                <a:rPr lang="en-US" sz="2131" spc="-21">
                  <a:solidFill>
                    <a:srgbClr val="000000"/>
                  </a:solidFill>
                  <a:latin typeface="Assistant"/>
                  <a:ea typeface="Assistant"/>
                  <a:cs typeface="Assistant"/>
                  <a:sym typeface="Assistant"/>
                </a:rPr>
                <a:t>Ted Talks</a:t>
              </a:r>
            </a:p>
          </p:txBody>
        </p:sp>
      </p:grpSp>
      <p:grpSp>
        <p:nvGrpSpPr>
          <p:cNvPr name="Group 8" id="8"/>
          <p:cNvGrpSpPr/>
          <p:nvPr/>
        </p:nvGrpSpPr>
        <p:grpSpPr>
          <a:xfrm rot="0">
            <a:off x="7234568" y="4257545"/>
            <a:ext cx="3818865" cy="4481511"/>
            <a:chOff x="0" y="0"/>
            <a:chExt cx="5091820" cy="5975348"/>
          </a:xfrm>
        </p:grpSpPr>
        <p:sp>
          <p:nvSpPr>
            <p:cNvPr name="TextBox 9" id="9"/>
            <p:cNvSpPr txBox="true"/>
            <p:nvPr/>
          </p:nvSpPr>
          <p:spPr>
            <a:xfrm rot="0">
              <a:off x="0" y="-28575"/>
              <a:ext cx="5091820" cy="2671862"/>
            </a:xfrm>
            <a:prstGeom prst="rect">
              <a:avLst/>
            </a:prstGeom>
          </p:spPr>
          <p:txBody>
            <a:bodyPr anchor="t" rtlCol="false" tIns="0" lIns="0" bIns="0" rIns="0">
              <a:spAutoFit/>
            </a:bodyPr>
            <a:lstStyle/>
            <a:p>
              <a:pPr algn="ctr" marL="0" indent="0" lvl="0">
                <a:lnSpc>
                  <a:spcPts val="5375"/>
                </a:lnSpc>
                <a:spcBef>
                  <a:spcPct val="0"/>
                </a:spcBef>
              </a:pPr>
              <a:r>
                <a:rPr lang="en-US" b="true" sz="4135">
                  <a:solidFill>
                    <a:srgbClr val="1C53A3"/>
                  </a:solidFill>
                  <a:latin typeface="Halant Medium"/>
                  <a:ea typeface="Halant Medium"/>
                  <a:cs typeface="Halant Medium"/>
                  <a:sym typeface="Halant Medium"/>
                </a:rPr>
                <a:t>“The Algorithmic Justice League”</a:t>
              </a:r>
            </a:p>
          </p:txBody>
        </p:sp>
        <p:sp>
          <p:nvSpPr>
            <p:cNvPr name="TextBox 10" id="10"/>
            <p:cNvSpPr txBox="true"/>
            <p:nvPr/>
          </p:nvSpPr>
          <p:spPr>
            <a:xfrm rot="0">
              <a:off x="0" y="3032197"/>
              <a:ext cx="5091820" cy="2943151"/>
            </a:xfrm>
            <a:prstGeom prst="rect">
              <a:avLst/>
            </a:prstGeom>
          </p:spPr>
          <p:txBody>
            <a:bodyPr anchor="t" rtlCol="false" tIns="0" lIns="0" bIns="0" rIns="0">
              <a:spAutoFit/>
            </a:bodyPr>
            <a:lstStyle/>
            <a:p>
              <a:pPr algn="ctr">
                <a:lnSpc>
                  <a:spcPts val="2983"/>
                </a:lnSpc>
                <a:spcBef>
                  <a:spcPct val="0"/>
                </a:spcBef>
              </a:pPr>
              <a:r>
                <a:rPr lang="en-US" sz="2131" spc="-21">
                  <a:solidFill>
                    <a:srgbClr val="000000"/>
                  </a:solidFill>
                  <a:latin typeface="Assistant"/>
                  <a:ea typeface="Assistant"/>
                  <a:cs typeface="Assistant"/>
                  <a:sym typeface="Assistant"/>
                </a:rPr>
                <a:t>Community created by Joy Buolumwini, majority of other cast members from the film are apart of this community. They hold companies accountable and does human rights policy practices.</a:t>
              </a:r>
            </a:p>
          </p:txBody>
        </p:sp>
      </p:grpSp>
      <p:grpSp>
        <p:nvGrpSpPr>
          <p:cNvPr name="Group 11" id="11"/>
          <p:cNvGrpSpPr/>
          <p:nvPr/>
        </p:nvGrpSpPr>
        <p:grpSpPr>
          <a:xfrm rot="0">
            <a:off x="12310709" y="4257545"/>
            <a:ext cx="3818865" cy="2686724"/>
            <a:chOff x="0" y="0"/>
            <a:chExt cx="5091820" cy="3582299"/>
          </a:xfrm>
        </p:grpSpPr>
        <p:sp>
          <p:nvSpPr>
            <p:cNvPr name="TextBox 12" id="12"/>
            <p:cNvSpPr txBox="true"/>
            <p:nvPr/>
          </p:nvSpPr>
          <p:spPr>
            <a:xfrm rot="0">
              <a:off x="0" y="-28575"/>
              <a:ext cx="5091820" cy="1767426"/>
            </a:xfrm>
            <a:prstGeom prst="rect">
              <a:avLst/>
            </a:prstGeom>
          </p:spPr>
          <p:txBody>
            <a:bodyPr anchor="t" rtlCol="false" tIns="0" lIns="0" bIns="0" rIns="0">
              <a:spAutoFit/>
            </a:bodyPr>
            <a:lstStyle/>
            <a:p>
              <a:pPr algn="ctr" marL="0" indent="0" lvl="0">
                <a:lnSpc>
                  <a:spcPts val="5375"/>
                </a:lnSpc>
                <a:spcBef>
                  <a:spcPct val="0"/>
                </a:spcBef>
              </a:pPr>
              <a:r>
                <a:rPr lang="en-US" b="true" sz="4135">
                  <a:solidFill>
                    <a:srgbClr val="1C53A3"/>
                  </a:solidFill>
                  <a:latin typeface="Halant Medium"/>
                  <a:ea typeface="Halant Medium"/>
                  <a:cs typeface="Halant Medium"/>
                  <a:sym typeface="Halant Medium"/>
                </a:rPr>
                <a:t>“Take Action Guide”</a:t>
              </a:r>
            </a:p>
          </p:txBody>
        </p:sp>
        <p:sp>
          <p:nvSpPr>
            <p:cNvPr name="TextBox 13" id="13"/>
            <p:cNvSpPr txBox="true"/>
            <p:nvPr/>
          </p:nvSpPr>
          <p:spPr>
            <a:xfrm rot="0">
              <a:off x="0" y="2127761"/>
              <a:ext cx="5091820" cy="1454538"/>
            </a:xfrm>
            <a:prstGeom prst="rect">
              <a:avLst/>
            </a:prstGeom>
          </p:spPr>
          <p:txBody>
            <a:bodyPr anchor="t" rtlCol="false" tIns="0" lIns="0" bIns="0" rIns="0">
              <a:spAutoFit/>
            </a:bodyPr>
            <a:lstStyle/>
            <a:p>
              <a:pPr algn="ctr" marL="460117" indent="-230058" lvl="1">
                <a:lnSpc>
                  <a:spcPts val="2983"/>
                </a:lnSpc>
                <a:buFont typeface="Arial"/>
                <a:buChar char="•"/>
              </a:pPr>
              <a:r>
                <a:rPr lang="en-US" sz="2131" spc="-21">
                  <a:solidFill>
                    <a:srgbClr val="000000"/>
                  </a:solidFill>
                  <a:latin typeface="Assistant"/>
                  <a:ea typeface="Assistant"/>
                  <a:cs typeface="Assistant"/>
                  <a:sym typeface="Assistant"/>
                </a:rPr>
                <a:t>Take Action</a:t>
              </a:r>
            </a:p>
            <a:p>
              <a:pPr algn="ctr" marL="460117" indent="-230058" lvl="1">
                <a:lnSpc>
                  <a:spcPts val="2983"/>
                </a:lnSpc>
                <a:buFont typeface="Arial"/>
                <a:buChar char="•"/>
              </a:pPr>
              <a:r>
                <a:rPr lang="en-US" sz="2131" spc="-21">
                  <a:solidFill>
                    <a:srgbClr val="000000"/>
                  </a:solidFill>
                  <a:latin typeface="Assistant"/>
                  <a:ea typeface="Assistant"/>
                  <a:cs typeface="Assistant"/>
                  <a:sym typeface="Assistant"/>
                </a:rPr>
                <a:t>Activist Tool Kit</a:t>
              </a:r>
            </a:p>
            <a:p>
              <a:pPr algn="ctr" marL="460117" indent="-230058" lvl="1">
                <a:lnSpc>
                  <a:spcPts val="2983"/>
                </a:lnSpc>
                <a:spcBef>
                  <a:spcPct val="0"/>
                </a:spcBef>
                <a:buFont typeface="Arial"/>
                <a:buChar char="•"/>
              </a:pPr>
              <a:r>
                <a:rPr lang="en-US" sz="2131" spc="-21">
                  <a:solidFill>
                    <a:srgbClr val="000000"/>
                  </a:solidFill>
                  <a:latin typeface="Assistant"/>
                  <a:ea typeface="Assistant"/>
                  <a:cs typeface="Assistant"/>
                  <a:sym typeface="Assistant"/>
                </a:rPr>
                <a:t>Discussion Guide</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6663" y="-613895"/>
            <a:ext cx="7315200" cy="3285190"/>
          </a:xfrm>
          <a:custGeom>
            <a:avLst/>
            <a:gdLst/>
            <a:ahLst/>
            <a:cxnLst/>
            <a:rect r="r" b="b" t="t" l="l"/>
            <a:pathLst>
              <a:path h="3285190" w="7315200">
                <a:moveTo>
                  <a:pt x="0" y="0"/>
                </a:moveTo>
                <a:lnTo>
                  <a:pt x="7315200" y="0"/>
                </a:lnTo>
                <a:lnTo>
                  <a:pt x="7315200" y="3285190"/>
                </a:lnTo>
                <a:lnTo>
                  <a:pt x="0" y="3285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83229" y="8001246"/>
            <a:ext cx="8552141" cy="4571508"/>
          </a:xfrm>
          <a:custGeom>
            <a:avLst/>
            <a:gdLst/>
            <a:ahLst/>
            <a:cxnLst/>
            <a:rect r="r" b="b" t="t" l="l"/>
            <a:pathLst>
              <a:path h="4571508" w="8552141">
                <a:moveTo>
                  <a:pt x="0" y="0"/>
                </a:moveTo>
                <a:lnTo>
                  <a:pt x="8552142" y="0"/>
                </a:lnTo>
                <a:lnTo>
                  <a:pt x="8552142" y="4571508"/>
                </a:lnTo>
                <a:lnTo>
                  <a:pt x="0" y="4571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0878" y="2680820"/>
            <a:ext cx="18137122" cy="1056311"/>
          </a:xfrm>
          <a:prstGeom prst="rect">
            <a:avLst/>
          </a:prstGeom>
        </p:spPr>
        <p:txBody>
          <a:bodyPr anchor="t" rtlCol="false" tIns="0" lIns="0" bIns="0" rIns="0">
            <a:spAutoFit/>
          </a:bodyPr>
          <a:lstStyle/>
          <a:p>
            <a:pPr algn="ctr">
              <a:lnSpc>
                <a:spcPts val="8345"/>
              </a:lnSpc>
            </a:pPr>
            <a:r>
              <a:rPr lang="en-US" sz="7072" b="true">
                <a:solidFill>
                  <a:srgbClr val="000000"/>
                </a:solidFill>
                <a:latin typeface="HK Grotesk Bold"/>
                <a:ea typeface="HK Grotesk Bold"/>
                <a:cs typeface="HK Grotesk Bold"/>
                <a:sym typeface="HK Grotesk Bold"/>
              </a:rPr>
              <a:t>CODED BIAS: International Communities</a:t>
            </a:r>
          </a:p>
        </p:txBody>
      </p:sp>
      <p:grpSp>
        <p:nvGrpSpPr>
          <p:cNvPr name="Group 5" id="5"/>
          <p:cNvGrpSpPr/>
          <p:nvPr/>
        </p:nvGrpSpPr>
        <p:grpSpPr>
          <a:xfrm rot="0">
            <a:off x="4581417" y="4570215"/>
            <a:ext cx="3818865" cy="4175337"/>
            <a:chOff x="0" y="0"/>
            <a:chExt cx="5091820" cy="5567116"/>
          </a:xfrm>
        </p:grpSpPr>
        <p:sp>
          <p:nvSpPr>
            <p:cNvPr name="TextBox 6" id="6"/>
            <p:cNvSpPr txBox="true"/>
            <p:nvPr/>
          </p:nvSpPr>
          <p:spPr>
            <a:xfrm rot="0">
              <a:off x="0" y="-28575"/>
              <a:ext cx="5091820" cy="1767426"/>
            </a:xfrm>
            <a:prstGeom prst="rect">
              <a:avLst/>
            </a:prstGeom>
          </p:spPr>
          <p:txBody>
            <a:bodyPr anchor="t" rtlCol="false" tIns="0" lIns="0" bIns="0" rIns="0">
              <a:spAutoFit/>
            </a:bodyPr>
            <a:lstStyle/>
            <a:p>
              <a:pPr algn="ctr">
                <a:lnSpc>
                  <a:spcPts val="5375"/>
                </a:lnSpc>
              </a:pPr>
              <a:r>
                <a:rPr lang="en-US" sz="4135" b="true">
                  <a:solidFill>
                    <a:srgbClr val="1C53A3"/>
                  </a:solidFill>
                  <a:latin typeface="Halant Medium"/>
                  <a:ea typeface="Halant Medium"/>
                  <a:cs typeface="Halant Medium"/>
                  <a:sym typeface="Halant Medium"/>
                </a:rPr>
                <a:t>“Big Brother Watch”</a:t>
              </a:r>
            </a:p>
          </p:txBody>
        </p:sp>
        <p:sp>
          <p:nvSpPr>
            <p:cNvPr name="TextBox 7" id="7"/>
            <p:cNvSpPr txBox="true"/>
            <p:nvPr/>
          </p:nvSpPr>
          <p:spPr>
            <a:xfrm rot="0">
              <a:off x="0" y="2127761"/>
              <a:ext cx="5091820" cy="3439355"/>
            </a:xfrm>
            <a:prstGeom prst="rect">
              <a:avLst/>
            </a:prstGeom>
          </p:spPr>
          <p:txBody>
            <a:bodyPr anchor="t" rtlCol="false" tIns="0" lIns="0" bIns="0" rIns="0">
              <a:spAutoFit/>
            </a:bodyPr>
            <a:lstStyle/>
            <a:p>
              <a:pPr algn="ctr">
                <a:lnSpc>
                  <a:spcPts val="2983"/>
                </a:lnSpc>
              </a:pPr>
              <a:r>
                <a:rPr lang="en-US" sz="2131" spc="-21">
                  <a:solidFill>
                    <a:srgbClr val="000000"/>
                  </a:solidFill>
                  <a:latin typeface="Assistant"/>
                  <a:ea typeface="Assistant"/>
                  <a:cs typeface="Assistant"/>
                  <a:sym typeface="Assistant"/>
                </a:rPr>
                <a:t>“We work to roll back the surveillance state and protect the rights of everyone in the UK to be free from unfair intrusion.”</a:t>
              </a:r>
            </a:p>
            <a:p>
              <a:pPr algn="ctr">
                <a:lnSpc>
                  <a:spcPts val="2983"/>
                </a:lnSpc>
              </a:pPr>
            </a:p>
            <a:p>
              <a:pPr algn="ctr">
                <a:lnSpc>
                  <a:spcPts val="2983"/>
                </a:lnSpc>
                <a:spcBef>
                  <a:spcPct val="0"/>
                </a:spcBef>
              </a:pPr>
              <a:r>
                <a:rPr lang="en-US" sz="2131" spc="-21">
                  <a:solidFill>
                    <a:srgbClr val="000000"/>
                  </a:solidFill>
                  <a:latin typeface="Assistant"/>
                  <a:ea typeface="Assistant"/>
                  <a:cs typeface="Assistant"/>
                  <a:sym typeface="Assistant"/>
                </a:rPr>
                <a:t>Silkie Carlo, Director of Big Brother Watch</a:t>
              </a:r>
            </a:p>
          </p:txBody>
        </p:sp>
      </p:grpSp>
      <p:grpSp>
        <p:nvGrpSpPr>
          <p:cNvPr name="Group 8" id="8"/>
          <p:cNvGrpSpPr/>
          <p:nvPr/>
        </p:nvGrpSpPr>
        <p:grpSpPr>
          <a:xfrm rot="0">
            <a:off x="9955119" y="4570315"/>
            <a:ext cx="3818865" cy="4241317"/>
            <a:chOff x="0" y="0"/>
            <a:chExt cx="5091820" cy="5655089"/>
          </a:xfrm>
        </p:grpSpPr>
        <p:sp>
          <p:nvSpPr>
            <p:cNvPr name="TextBox 9" id="9"/>
            <p:cNvSpPr txBox="true"/>
            <p:nvPr/>
          </p:nvSpPr>
          <p:spPr>
            <a:xfrm rot="0">
              <a:off x="0" y="-28575"/>
              <a:ext cx="5091820" cy="862990"/>
            </a:xfrm>
            <a:prstGeom prst="rect">
              <a:avLst/>
            </a:prstGeom>
          </p:spPr>
          <p:txBody>
            <a:bodyPr anchor="t" rtlCol="false" tIns="0" lIns="0" bIns="0" rIns="0">
              <a:spAutoFit/>
            </a:bodyPr>
            <a:lstStyle/>
            <a:p>
              <a:pPr algn="ctr" marL="0" indent="0" lvl="0">
                <a:lnSpc>
                  <a:spcPts val="5375"/>
                </a:lnSpc>
                <a:spcBef>
                  <a:spcPct val="0"/>
                </a:spcBef>
              </a:pPr>
              <a:r>
                <a:rPr lang="en-US" b="true" sz="4135">
                  <a:solidFill>
                    <a:srgbClr val="1C53A3"/>
                  </a:solidFill>
                  <a:latin typeface="Halant Medium"/>
                  <a:ea typeface="Halant Medium"/>
                  <a:cs typeface="Halant Medium"/>
                  <a:sym typeface="Halant Medium"/>
                </a:rPr>
                <a:t>In China</a:t>
              </a:r>
            </a:p>
          </p:txBody>
        </p:sp>
        <p:sp>
          <p:nvSpPr>
            <p:cNvPr name="TextBox 10" id="10"/>
            <p:cNvSpPr txBox="true"/>
            <p:nvPr/>
          </p:nvSpPr>
          <p:spPr>
            <a:xfrm rot="0">
              <a:off x="0" y="1223325"/>
              <a:ext cx="5091820" cy="4431764"/>
            </a:xfrm>
            <a:prstGeom prst="rect">
              <a:avLst/>
            </a:prstGeom>
          </p:spPr>
          <p:txBody>
            <a:bodyPr anchor="t" rtlCol="false" tIns="0" lIns="0" bIns="0" rIns="0">
              <a:spAutoFit/>
            </a:bodyPr>
            <a:lstStyle/>
            <a:p>
              <a:pPr algn="ctr" marL="460117" indent="-230058" lvl="1">
                <a:lnSpc>
                  <a:spcPts val="2983"/>
                </a:lnSpc>
                <a:buFont typeface="Arial"/>
                <a:buChar char="•"/>
              </a:pPr>
              <a:r>
                <a:rPr lang="en-US" sz="2131" spc="-21">
                  <a:solidFill>
                    <a:srgbClr val="000000"/>
                  </a:solidFill>
                  <a:latin typeface="Assistant"/>
                  <a:ea typeface="Assistant"/>
                  <a:cs typeface="Assistant"/>
                  <a:sym typeface="Assistant"/>
                </a:rPr>
                <a:t>Using lasers to confuse and disable facial recognition technology. </a:t>
              </a:r>
            </a:p>
            <a:p>
              <a:pPr algn="ctr" marL="460117" indent="-230058" lvl="1">
                <a:lnSpc>
                  <a:spcPts val="2983"/>
                </a:lnSpc>
                <a:buFont typeface="Arial"/>
                <a:buChar char="•"/>
              </a:pPr>
              <a:r>
                <a:rPr lang="en-US" sz="2131" spc="-21">
                  <a:solidFill>
                    <a:srgbClr val="000000"/>
                  </a:solidFill>
                  <a:latin typeface="Assistant"/>
                  <a:ea typeface="Assistant"/>
                  <a:cs typeface="Assistant"/>
                  <a:sym typeface="Assistant"/>
                </a:rPr>
                <a:t>Spray painting cctv cameras black.</a:t>
              </a:r>
            </a:p>
            <a:p>
              <a:pPr algn="ctr" marL="460117" indent="-230058" lvl="1">
                <a:lnSpc>
                  <a:spcPts val="2983"/>
                </a:lnSpc>
                <a:buFont typeface="Arial"/>
                <a:buChar char="•"/>
              </a:pPr>
              <a:r>
                <a:rPr lang="en-US" sz="2131" spc="-21">
                  <a:solidFill>
                    <a:srgbClr val="000000"/>
                  </a:solidFill>
                  <a:latin typeface="Assistant"/>
                  <a:ea typeface="Assistant"/>
                  <a:cs typeface="Assistant"/>
                  <a:sym typeface="Assistant"/>
                </a:rPr>
                <a:t>W</a:t>
              </a:r>
              <a:r>
                <a:rPr lang="en-US" sz="2131" spc="-21">
                  <a:solidFill>
                    <a:srgbClr val="000000"/>
                  </a:solidFill>
                  <a:latin typeface="Assistant"/>
                  <a:ea typeface="Assistant"/>
                  <a:cs typeface="Assistant"/>
                  <a:sym typeface="Assistant"/>
                </a:rPr>
                <a:t>earing gas masks, hats and sunglasses to avoid being recognized</a:t>
              </a:r>
            </a:p>
            <a:p>
              <a:pPr algn="ctr">
                <a:lnSpc>
                  <a:spcPts val="2983"/>
                </a:lnSpc>
                <a:spcBef>
                  <a:spcPct val="0"/>
                </a:spcBef>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79964">
            <a:off x="-4205763" y="5951842"/>
            <a:ext cx="9213902" cy="5377568"/>
          </a:xfrm>
          <a:custGeom>
            <a:avLst/>
            <a:gdLst/>
            <a:ahLst/>
            <a:cxnLst/>
            <a:rect r="r" b="b" t="t" l="l"/>
            <a:pathLst>
              <a:path h="5377568" w="9213902">
                <a:moveTo>
                  <a:pt x="0" y="0"/>
                </a:moveTo>
                <a:lnTo>
                  <a:pt x="9213902" y="0"/>
                </a:lnTo>
                <a:lnTo>
                  <a:pt x="9213902" y="5377569"/>
                </a:lnTo>
                <a:lnTo>
                  <a:pt x="0" y="5377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14872895" y="-3309112"/>
            <a:ext cx="3477318" cy="8462498"/>
          </a:xfrm>
          <a:custGeom>
            <a:avLst/>
            <a:gdLst/>
            <a:ahLst/>
            <a:cxnLst/>
            <a:rect r="r" b="b" t="t" l="l"/>
            <a:pathLst>
              <a:path h="8462498" w="3477318">
                <a:moveTo>
                  <a:pt x="0" y="0"/>
                </a:moveTo>
                <a:lnTo>
                  <a:pt x="3477317" y="0"/>
                </a:lnTo>
                <a:lnTo>
                  <a:pt x="3477317" y="8462499"/>
                </a:lnTo>
                <a:lnTo>
                  <a:pt x="0" y="84624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3657600" y="1964763"/>
            <a:ext cx="9814418" cy="1056311"/>
          </a:xfrm>
          <a:prstGeom prst="rect">
            <a:avLst/>
          </a:prstGeom>
        </p:spPr>
        <p:txBody>
          <a:bodyPr anchor="t" rtlCol="false" tIns="0" lIns="0" bIns="0" rIns="0">
            <a:spAutoFit/>
          </a:bodyPr>
          <a:lstStyle/>
          <a:p>
            <a:pPr algn="l">
              <a:lnSpc>
                <a:spcPts val="8345"/>
              </a:lnSpc>
            </a:pPr>
            <a:r>
              <a:rPr lang="en-US" sz="7072" b="true">
                <a:solidFill>
                  <a:srgbClr val="000000"/>
                </a:solidFill>
                <a:latin typeface="HK Grotesk Bold"/>
                <a:ea typeface="HK Grotesk Bold"/>
                <a:cs typeface="HK Grotesk Bold"/>
                <a:sym typeface="HK Grotesk Bold"/>
              </a:rPr>
              <a:t>Additional Communities</a:t>
            </a:r>
          </a:p>
        </p:txBody>
      </p:sp>
      <p:grpSp>
        <p:nvGrpSpPr>
          <p:cNvPr name="Group 5" id="5"/>
          <p:cNvGrpSpPr/>
          <p:nvPr/>
        </p:nvGrpSpPr>
        <p:grpSpPr>
          <a:xfrm rot="0">
            <a:off x="5385991" y="4024091"/>
            <a:ext cx="3787282" cy="5040714"/>
            <a:chOff x="0" y="0"/>
            <a:chExt cx="5049709" cy="6720951"/>
          </a:xfrm>
        </p:grpSpPr>
        <p:sp>
          <p:nvSpPr>
            <p:cNvPr name="TextBox 6" id="6"/>
            <p:cNvSpPr txBox="true"/>
            <p:nvPr/>
          </p:nvSpPr>
          <p:spPr>
            <a:xfrm rot="0">
              <a:off x="0" y="-47625"/>
              <a:ext cx="5049709" cy="2792778"/>
            </a:xfrm>
            <a:prstGeom prst="rect">
              <a:avLst/>
            </a:prstGeom>
          </p:spPr>
          <p:txBody>
            <a:bodyPr anchor="t" rtlCol="false" tIns="0" lIns="0" bIns="0" rIns="0">
              <a:spAutoFit/>
            </a:bodyPr>
            <a:lstStyle/>
            <a:p>
              <a:pPr algn="l">
                <a:lnSpc>
                  <a:spcPts val="5582"/>
                </a:lnSpc>
              </a:pPr>
              <a:r>
                <a:rPr lang="en-US" sz="4294" b="true">
                  <a:solidFill>
                    <a:srgbClr val="1C53A3"/>
                  </a:solidFill>
                  <a:latin typeface="Halant Medium"/>
                  <a:ea typeface="Halant Medium"/>
                  <a:cs typeface="Halant Medium"/>
                  <a:sym typeface="Halant Medium"/>
                </a:rPr>
                <a:t>Applications and Humans (Hsu)</a:t>
              </a:r>
            </a:p>
          </p:txBody>
        </p:sp>
        <p:sp>
          <p:nvSpPr>
            <p:cNvPr name="TextBox 7" id="7"/>
            <p:cNvSpPr txBox="true"/>
            <p:nvPr/>
          </p:nvSpPr>
          <p:spPr>
            <a:xfrm rot="0">
              <a:off x="0" y="3150519"/>
              <a:ext cx="5049709" cy="3570432"/>
            </a:xfrm>
            <a:prstGeom prst="rect">
              <a:avLst/>
            </a:prstGeom>
          </p:spPr>
          <p:txBody>
            <a:bodyPr anchor="t" rtlCol="false" tIns="0" lIns="0" bIns="0" rIns="0">
              <a:spAutoFit/>
            </a:bodyPr>
            <a:lstStyle/>
            <a:p>
              <a:pPr algn="l" marL="477849" indent="-238924" lvl="1">
                <a:lnSpc>
                  <a:spcPts val="3098"/>
                </a:lnSpc>
                <a:buFont typeface="Arial"/>
                <a:buChar char="•"/>
              </a:pPr>
              <a:r>
                <a:rPr lang="en-US" sz="2213" spc="-22">
                  <a:solidFill>
                    <a:srgbClr val="000000"/>
                  </a:solidFill>
                  <a:latin typeface="Assistant"/>
                  <a:ea typeface="Assistant"/>
                  <a:cs typeface="Assistant"/>
                  <a:sym typeface="Assistant"/>
                </a:rPr>
                <a:t>Redesign Machine Learning by usage of human collection data</a:t>
              </a:r>
            </a:p>
            <a:p>
              <a:pPr algn="l" marL="477849" indent="-238924" lvl="1">
                <a:lnSpc>
                  <a:spcPts val="3098"/>
                </a:lnSpc>
                <a:buFont typeface="Arial"/>
                <a:buChar char="•"/>
              </a:pPr>
              <a:r>
                <a:rPr lang="en-US" sz="2213" spc="-22">
                  <a:solidFill>
                    <a:srgbClr val="000000"/>
                  </a:solidFill>
                  <a:latin typeface="Assistant"/>
                  <a:ea typeface="Assistant"/>
                  <a:cs typeface="Assistant"/>
                  <a:sym typeface="Assistant"/>
                </a:rPr>
                <a:t>Regulated by CCS (Community Citizen Science)</a:t>
              </a:r>
            </a:p>
            <a:p>
              <a:pPr algn="l" marL="477849" indent="-238924" lvl="1">
                <a:lnSpc>
                  <a:spcPts val="3098"/>
                </a:lnSpc>
                <a:spcBef>
                  <a:spcPct val="0"/>
                </a:spcBef>
                <a:buFont typeface="Arial"/>
                <a:buChar char="•"/>
              </a:pPr>
              <a:r>
                <a:rPr lang="en-US" sz="2213" spc="-22">
                  <a:solidFill>
                    <a:srgbClr val="000000"/>
                  </a:solidFill>
                  <a:latin typeface="Assistant"/>
                  <a:ea typeface="Assistant"/>
                  <a:cs typeface="Assistant"/>
                  <a:sym typeface="Assistant"/>
                </a:rPr>
                <a:t>Driven behind Sustainable Development Goals</a:t>
              </a:r>
            </a:p>
          </p:txBody>
        </p:sp>
      </p:grpSp>
      <p:grpSp>
        <p:nvGrpSpPr>
          <p:cNvPr name="Group 8" id="8"/>
          <p:cNvGrpSpPr/>
          <p:nvPr/>
        </p:nvGrpSpPr>
        <p:grpSpPr>
          <a:xfrm rot="0">
            <a:off x="10217000" y="4024091"/>
            <a:ext cx="3787282" cy="4654218"/>
            <a:chOff x="0" y="0"/>
            <a:chExt cx="5049709" cy="6205624"/>
          </a:xfrm>
        </p:grpSpPr>
        <p:sp>
          <p:nvSpPr>
            <p:cNvPr name="TextBox 9" id="9"/>
            <p:cNvSpPr txBox="true"/>
            <p:nvPr/>
          </p:nvSpPr>
          <p:spPr>
            <a:xfrm rot="0">
              <a:off x="0" y="-47625"/>
              <a:ext cx="5049709" cy="2792778"/>
            </a:xfrm>
            <a:prstGeom prst="rect">
              <a:avLst/>
            </a:prstGeom>
          </p:spPr>
          <p:txBody>
            <a:bodyPr anchor="t" rtlCol="false" tIns="0" lIns="0" bIns="0" rIns="0">
              <a:spAutoFit/>
            </a:bodyPr>
            <a:lstStyle/>
            <a:p>
              <a:pPr algn="l" marL="0" indent="0" lvl="0">
                <a:lnSpc>
                  <a:spcPts val="5582"/>
                </a:lnSpc>
                <a:spcBef>
                  <a:spcPct val="0"/>
                </a:spcBef>
              </a:pPr>
              <a:r>
                <a:rPr lang="en-US" b="true" sz="4294">
                  <a:solidFill>
                    <a:srgbClr val="1C53A3"/>
                  </a:solidFill>
                  <a:latin typeface="Halant Medium"/>
                  <a:ea typeface="Halant Medium"/>
                  <a:cs typeface="Halant Medium"/>
                  <a:sym typeface="Halant Medium"/>
                </a:rPr>
                <a:t>Human Advocation (Borenstein)</a:t>
              </a:r>
            </a:p>
          </p:txBody>
        </p:sp>
        <p:sp>
          <p:nvSpPr>
            <p:cNvPr name="TextBox 10" id="10"/>
            <p:cNvSpPr txBox="true"/>
            <p:nvPr/>
          </p:nvSpPr>
          <p:spPr>
            <a:xfrm rot="0">
              <a:off x="0" y="3150519"/>
              <a:ext cx="5049709" cy="3055105"/>
            </a:xfrm>
            <a:prstGeom prst="rect">
              <a:avLst/>
            </a:prstGeom>
          </p:spPr>
          <p:txBody>
            <a:bodyPr anchor="t" rtlCol="false" tIns="0" lIns="0" bIns="0" rIns="0">
              <a:spAutoFit/>
            </a:bodyPr>
            <a:lstStyle/>
            <a:p>
              <a:pPr algn="l" marL="477849" indent="-238924" lvl="1">
                <a:lnSpc>
                  <a:spcPts val="3098"/>
                </a:lnSpc>
                <a:buFont typeface="Arial"/>
                <a:buChar char="•"/>
              </a:pPr>
              <a:r>
                <a:rPr lang="en-US" sz="2213" spc="-22">
                  <a:solidFill>
                    <a:srgbClr val="000000"/>
                  </a:solidFill>
                  <a:latin typeface="Assistant"/>
                  <a:ea typeface="Assistant"/>
                  <a:cs typeface="Assistant"/>
                  <a:sym typeface="Assistant"/>
                </a:rPr>
                <a:t>HIPAA agreements/practices against AI </a:t>
              </a:r>
            </a:p>
            <a:p>
              <a:pPr algn="l" marL="477849" indent="-238924" lvl="1">
                <a:lnSpc>
                  <a:spcPts val="3098"/>
                </a:lnSpc>
                <a:buFont typeface="Arial"/>
                <a:buChar char="•"/>
              </a:pPr>
              <a:r>
                <a:rPr lang="en-US" sz="2213" spc="-22">
                  <a:solidFill>
                    <a:srgbClr val="000000"/>
                  </a:solidFill>
                  <a:latin typeface="Assistant"/>
                  <a:ea typeface="Assistant"/>
                  <a:cs typeface="Assistant"/>
                  <a:sym typeface="Assistant"/>
                </a:rPr>
                <a:t>AI ethics in Education</a:t>
              </a:r>
            </a:p>
            <a:p>
              <a:pPr algn="l" marL="477849" indent="-238924" lvl="1">
                <a:lnSpc>
                  <a:spcPts val="3098"/>
                </a:lnSpc>
                <a:spcBef>
                  <a:spcPct val="0"/>
                </a:spcBef>
                <a:buFont typeface="Arial"/>
                <a:buChar char="•"/>
              </a:pPr>
              <a:r>
                <a:rPr lang="en-US" sz="2213" spc="-22">
                  <a:solidFill>
                    <a:srgbClr val="000000"/>
                  </a:solidFill>
                  <a:latin typeface="Assistant"/>
                  <a:ea typeface="Assistant"/>
                  <a:cs typeface="Assistant"/>
                  <a:sym typeface="Assistant"/>
                </a:rPr>
                <a:t>Company and statewide practice of AI disclosed to the public</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0055" y="6009434"/>
            <a:ext cx="10372809" cy="4545176"/>
          </a:xfrm>
          <a:custGeom>
            <a:avLst/>
            <a:gdLst/>
            <a:ahLst/>
            <a:cxnLst/>
            <a:rect r="r" b="b" t="t" l="l"/>
            <a:pathLst>
              <a:path h="4545176" w="10372809">
                <a:moveTo>
                  <a:pt x="0" y="0"/>
                </a:moveTo>
                <a:lnTo>
                  <a:pt x="10372810" y="0"/>
                </a:lnTo>
                <a:lnTo>
                  <a:pt x="10372810" y="4545176"/>
                </a:lnTo>
                <a:lnTo>
                  <a:pt x="0" y="45451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739464" y="171973"/>
            <a:ext cx="7080941" cy="9943054"/>
          </a:xfrm>
          <a:custGeom>
            <a:avLst/>
            <a:gdLst/>
            <a:ahLst/>
            <a:cxnLst/>
            <a:rect r="r" b="b" t="t" l="l"/>
            <a:pathLst>
              <a:path h="9943054" w="7080941">
                <a:moveTo>
                  <a:pt x="0" y="0"/>
                </a:moveTo>
                <a:lnTo>
                  <a:pt x="7080941" y="0"/>
                </a:lnTo>
                <a:lnTo>
                  <a:pt x="7080941" y="9943054"/>
                </a:lnTo>
                <a:lnTo>
                  <a:pt x="0" y="9943054"/>
                </a:lnTo>
                <a:lnTo>
                  <a:pt x="0" y="0"/>
                </a:lnTo>
                <a:close/>
              </a:path>
            </a:pathLst>
          </a:custGeom>
          <a:blipFill>
            <a:blip r:embed="rId5"/>
            <a:stretch>
              <a:fillRect l="0" t="0" r="0" b="0"/>
            </a:stretch>
          </a:blipFill>
        </p:spPr>
      </p:sp>
      <p:sp>
        <p:nvSpPr>
          <p:cNvPr name="TextBox 4" id="4"/>
          <p:cNvSpPr txBox="true"/>
          <p:nvPr/>
        </p:nvSpPr>
        <p:spPr>
          <a:xfrm rot="0">
            <a:off x="1028700" y="1093647"/>
            <a:ext cx="8115300" cy="1154356"/>
          </a:xfrm>
          <a:prstGeom prst="rect">
            <a:avLst/>
          </a:prstGeom>
        </p:spPr>
        <p:txBody>
          <a:bodyPr anchor="t" rtlCol="false" tIns="0" lIns="0" bIns="0" rIns="0">
            <a:spAutoFit/>
          </a:bodyPr>
          <a:lstStyle/>
          <a:p>
            <a:pPr algn="l">
              <a:lnSpc>
                <a:spcPts val="9018"/>
              </a:lnSpc>
            </a:pPr>
            <a:r>
              <a:rPr lang="en-US" sz="7642" b="true">
                <a:solidFill>
                  <a:srgbClr val="FFFFFF"/>
                </a:solidFill>
                <a:latin typeface="HK Grotesk Bold"/>
                <a:ea typeface="HK Grotesk Bold"/>
                <a:cs typeface="HK Grotesk Bold"/>
                <a:sym typeface="HK Grotesk Bold"/>
              </a:rPr>
              <a:t>My Interests</a:t>
            </a:r>
          </a:p>
        </p:txBody>
      </p:sp>
      <p:sp>
        <p:nvSpPr>
          <p:cNvPr name="TextBox 5" id="5"/>
          <p:cNvSpPr txBox="true"/>
          <p:nvPr/>
        </p:nvSpPr>
        <p:spPr>
          <a:xfrm rot="0">
            <a:off x="1028700" y="2526336"/>
            <a:ext cx="6019800" cy="3128565"/>
          </a:xfrm>
          <a:prstGeom prst="rect">
            <a:avLst/>
          </a:prstGeom>
        </p:spPr>
        <p:txBody>
          <a:bodyPr anchor="t" rtlCol="false" tIns="0" lIns="0" bIns="0" rIns="0">
            <a:spAutoFit/>
          </a:bodyPr>
          <a:lstStyle/>
          <a:p>
            <a:pPr algn="l" marL="772518" indent="-386259" lvl="1">
              <a:lnSpc>
                <a:spcPts val="5009"/>
              </a:lnSpc>
              <a:buFont typeface="Arial"/>
              <a:buChar char="•"/>
            </a:pPr>
            <a:r>
              <a:rPr lang="en-US" b="true" sz="3578" spc="-35">
                <a:solidFill>
                  <a:srgbClr val="FFFFFF"/>
                </a:solidFill>
                <a:latin typeface="Halant Medium"/>
                <a:ea typeface="Halant Medium"/>
                <a:cs typeface="Halant Medium"/>
                <a:sym typeface="Halant Medium"/>
              </a:rPr>
              <a:t>My Studies</a:t>
            </a:r>
          </a:p>
          <a:p>
            <a:pPr algn="l" marL="772518" indent="-386259" lvl="1">
              <a:lnSpc>
                <a:spcPts val="5009"/>
              </a:lnSpc>
              <a:buFont typeface="Arial"/>
              <a:buChar char="•"/>
            </a:pPr>
            <a:r>
              <a:rPr lang="en-US" b="true" sz="3578" spc="-35">
                <a:solidFill>
                  <a:srgbClr val="FFFFFF"/>
                </a:solidFill>
                <a:latin typeface="Halant Medium"/>
                <a:ea typeface="Halant Medium"/>
                <a:cs typeface="Halant Medium"/>
                <a:sym typeface="Halant Medium"/>
              </a:rPr>
              <a:t>Motivation: is AI ready?</a:t>
            </a:r>
          </a:p>
          <a:p>
            <a:pPr algn="l" marL="772518" indent="-386259" lvl="1">
              <a:lnSpc>
                <a:spcPts val="5009"/>
              </a:lnSpc>
              <a:buFont typeface="Arial"/>
              <a:buChar char="•"/>
            </a:pPr>
            <a:r>
              <a:rPr lang="en-US" b="true" sz="3578" spc="-35">
                <a:solidFill>
                  <a:srgbClr val="FFFFFF"/>
                </a:solidFill>
                <a:latin typeface="Halant Medium"/>
                <a:ea typeface="Halant Medium"/>
                <a:cs typeface="Halant Medium"/>
                <a:sym typeface="Halant Medium"/>
              </a:rPr>
              <a:t>Movement</a:t>
            </a:r>
          </a:p>
          <a:p>
            <a:pPr algn="l" marL="772518" indent="-386259" lvl="1">
              <a:lnSpc>
                <a:spcPts val="5009"/>
              </a:lnSpc>
              <a:buFont typeface="Arial"/>
              <a:buChar char="•"/>
            </a:pPr>
            <a:r>
              <a:rPr lang="en-US" b="true" sz="3578" spc="-35">
                <a:solidFill>
                  <a:srgbClr val="FFFFFF"/>
                </a:solidFill>
                <a:latin typeface="Halant Medium"/>
                <a:ea typeface="Halant Medium"/>
                <a:cs typeface="Halant Medium"/>
                <a:sym typeface="Halant Medium"/>
              </a:rPr>
              <a:t>Community</a:t>
            </a:r>
          </a:p>
          <a:p>
            <a:pPr algn="l" marL="772518" indent="-386259" lvl="1">
              <a:lnSpc>
                <a:spcPts val="5009"/>
              </a:lnSpc>
              <a:buFont typeface="Arial"/>
              <a:buChar char="•"/>
            </a:pPr>
            <a:r>
              <a:rPr lang="en-US" b="true" sz="3578" spc="-35">
                <a:solidFill>
                  <a:srgbClr val="FFFFFF"/>
                </a:solidFill>
                <a:latin typeface="Halant Medium"/>
                <a:ea typeface="Halant Medium"/>
                <a:cs typeface="Halant Medium"/>
                <a:sym typeface="Halant Medium"/>
              </a:rPr>
              <a:t>My Standings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11158480" y="171973"/>
            <a:ext cx="4915510" cy="9943054"/>
          </a:xfrm>
          <a:custGeom>
            <a:avLst/>
            <a:gdLst/>
            <a:ahLst/>
            <a:cxnLst/>
            <a:rect r="r" b="b" t="t" l="l"/>
            <a:pathLst>
              <a:path h="9943054" w="4915510">
                <a:moveTo>
                  <a:pt x="0" y="0"/>
                </a:moveTo>
                <a:lnTo>
                  <a:pt x="4915510" y="0"/>
                </a:lnTo>
                <a:lnTo>
                  <a:pt x="4915510" y="9943054"/>
                </a:lnTo>
                <a:lnTo>
                  <a:pt x="0" y="9943054"/>
                </a:lnTo>
                <a:lnTo>
                  <a:pt x="0" y="0"/>
                </a:lnTo>
                <a:close/>
              </a:path>
            </a:pathLst>
          </a:custGeom>
          <a:blipFill>
            <a:blip r:embed="rId3"/>
            <a:stretch>
              <a:fillRect l="0" t="0" r="0" b="0"/>
            </a:stretch>
          </a:blipFill>
        </p:spPr>
      </p:sp>
      <p:sp>
        <p:nvSpPr>
          <p:cNvPr name="Freeform 3" id="3"/>
          <p:cNvSpPr/>
          <p:nvPr/>
        </p:nvSpPr>
        <p:spPr>
          <a:xfrm flipH="false" flipV="false" rot="0">
            <a:off x="1727639" y="171973"/>
            <a:ext cx="7080941" cy="9943054"/>
          </a:xfrm>
          <a:custGeom>
            <a:avLst/>
            <a:gdLst/>
            <a:ahLst/>
            <a:cxnLst/>
            <a:rect r="r" b="b" t="t" l="l"/>
            <a:pathLst>
              <a:path h="9943054" w="7080941">
                <a:moveTo>
                  <a:pt x="0" y="0"/>
                </a:moveTo>
                <a:lnTo>
                  <a:pt x="7080942" y="0"/>
                </a:lnTo>
                <a:lnTo>
                  <a:pt x="7080942" y="9943054"/>
                </a:lnTo>
                <a:lnTo>
                  <a:pt x="0" y="9943054"/>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1C53A3"/>
        </a:solidFill>
      </p:bgPr>
    </p:bg>
    <p:spTree>
      <p:nvGrpSpPr>
        <p:cNvPr id="1" name=""/>
        <p:cNvGrpSpPr/>
        <p:nvPr/>
      </p:nvGrpSpPr>
      <p:grpSpPr>
        <a:xfrm>
          <a:off x="0" y="0"/>
          <a:ext cx="0" cy="0"/>
          <a:chOff x="0" y="0"/>
          <a:chExt cx="0" cy="0"/>
        </a:xfrm>
      </p:grpSpPr>
      <p:sp>
        <p:nvSpPr>
          <p:cNvPr name="TextBox 2" id="2"/>
          <p:cNvSpPr txBox="true"/>
          <p:nvPr/>
        </p:nvSpPr>
        <p:spPr>
          <a:xfrm rot="0">
            <a:off x="573490" y="659988"/>
            <a:ext cx="4986213" cy="1002000"/>
          </a:xfrm>
          <a:prstGeom prst="rect">
            <a:avLst/>
          </a:prstGeom>
        </p:spPr>
        <p:txBody>
          <a:bodyPr anchor="t" rtlCol="false" tIns="0" lIns="0" bIns="0" rIns="0">
            <a:spAutoFit/>
          </a:bodyPr>
          <a:lstStyle/>
          <a:p>
            <a:pPr algn="r" marL="0" indent="0" lvl="0">
              <a:lnSpc>
                <a:spcPts val="7910"/>
              </a:lnSpc>
              <a:spcBef>
                <a:spcPct val="0"/>
              </a:spcBef>
            </a:pPr>
            <a:r>
              <a:rPr lang="en-US" b="true" sz="6703">
                <a:solidFill>
                  <a:srgbClr val="FFFFFF">
                    <a:alpha val="60000"/>
                  </a:srgbClr>
                </a:solidFill>
                <a:latin typeface="HK Grotesk Bold"/>
                <a:ea typeface="HK Grotesk Bold"/>
                <a:cs typeface="HK Grotesk Bold"/>
                <a:sym typeface="HK Grotesk Bold"/>
              </a:rPr>
              <a:t>Works Cited</a:t>
            </a:r>
          </a:p>
        </p:txBody>
      </p:sp>
      <p:sp>
        <p:nvSpPr>
          <p:cNvPr name="TextBox 3" id="3"/>
          <p:cNvSpPr txBox="true"/>
          <p:nvPr/>
        </p:nvSpPr>
        <p:spPr>
          <a:xfrm rot="0">
            <a:off x="0" y="2015941"/>
            <a:ext cx="18288000" cy="7712036"/>
          </a:xfrm>
          <a:prstGeom prst="rect">
            <a:avLst/>
          </a:prstGeom>
        </p:spPr>
        <p:txBody>
          <a:bodyPr anchor="t" rtlCol="false" tIns="0" lIns="0" bIns="0" rIns="0">
            <a:spAutoFit/>
          </a:bodyPr>
          <a:lstStyle/>
          <a:p>
            <a:pPr algn="ctr">
              <a:lnSpc>
                <a:spcPts val="3065"/>
              </a:lnSpc>
            </a:pPr>
            <a:r>
              <a:rPr lang="en-US" sz="2189">
                <a:solidFill>
                  <a:srgbClr val="FFFFFF"/>
                </a:solidFill>
                <a:latin typeface="Canva Sans"/>
                <a:ea typeface="Canva Sans"/>
                <a:cs typeface="Canva Sans"/>
                <a:sym typeface="Canva Sans"/>
              </a:rPr>
              <a:t>“Big Brother Watch: Defending Civil Liberties, Protecting Privacy.” Big Brother Watch: Defending Civil Liberties, Protecting Privacy, bigbrotherwatch.org.uk/. </a:t>
            </a:r>
          </a:p>
          <a:p>
            <a:pPr algn="ctr">
              <a:lnSpc>
                <a:spcPts val="3065"/>
              </a:lnSpc>
            </a:pPr>
          </a:p>
          <a:p>
            <a:pPr algn="ctr">
              <a:lnSpc>
                <a:spcPts val="3065"/>
              </a:lnSpc>
            </a:pPr>
            <a:r>
              <a:rPr lang="en-US" sz="2189">
                <a:solidFill>
                  <a:srgbClr val="FFFFFF"/>
                </a:solidFill>
                <a:latin typeface="Canva Sans"/>
                <a:ea typeface="Canva Sans"/>
                <a:cs typeface="Canva Sans"/>
                <a:sym typeface="Canva Sans"/>
              </a:rPr>
              <a:t>Borenstein, Jason, and Ayanna Howard. Emerging Challenges in AI and the Need for AI Ethics Education. 6 Oct. 2020, link.springer.com/article/10.1007/s43681-020-00002-7. </a:t>
            </a:r>
          </a:p>
          <a:p>
            <a:pPr algn="ctr">
              <a:lnSpc>
                <a:spcPts val="3065"/>
              </a:lnSpc>
            </a:pPr>
          </a:p>
          <a:p>
            <a:pPr algn="ctr">
              <a:lnSpc>
                <a:spcPts val="3065"/>
              </a:lnSpc>
            </a:pPr>
            <a:r>
              <a:rPr lang="en-US" sz="2189">
                <a:solidFill>
                  <a:srgbClr val="FFFFFF"/>
                </a:solidFill>
                <a:latin typeface="Canva Sans"/>
                <a:ea typeface="Canva Sans"/>
                <a:cs typeface="Canva Sans"/>
                <a:sym typeface="Canva Sans"/>
              </a:rPr>
              <a:t>Buolamwini, Joy. “AI, Ain’t I a Woman? - Joy Buolamwini.” YouTube, 28 June 2018, www.youtube.com/watch?v=QxuyfWoVV98.</a:t>
            </a:r>
          </a:p>
          <a:p>
            <a:pPr algn="ctr">
              <a:lnSpc>
                <a:spcPts val="3065"/>
              </a:lnSpc>
            </a:pPr>
          </a:p>
          <a:p>
            <a:pPr algn="ctr">
              <a:lnSpc>
                <a:spcPts val="3065"/>
              </a:lnSpc>
            </a:pPr>
            <a:r>
              <a:rPr lang="en-US" sz="2189">
                <a:solidFill>
                  <a:srgbClr val="FFFFFF"/>
                </a:solidFill>
                <a:latin typeface="Canva Sans"/>
                <a:ea typeface="Canva Sans"/>
                <a:cs typeface="Canva Sans"/>
                <a:sym typeface="Canva Sans"/>
              </a:rPr>
              <a:t>“CODED BIAS.” CODED BIAS, www.codedbias.com/. </a:t>
            </a:r>
          </a:p>
          <a:p>
            <a:pPr algn="ctr">
              <a:lnSpc>
                <a:spcPts val="3065"/>
              </a:lnSpc>
            </a:pPr>
          </a:p>
          <a:p>
            <a:pPr algn="ctr">
              <a:lnSpc>
                <a:spcPts val="3065"/>
              </a:lnSpc>
            </a:pPr>
            <a:r>
              <a:rPr lang="en-US" sz="2189">
                <a:solidFill>
                  <a:srgbClr val="FFFFFF"/>
                </a:solidFill>
                <a:latin typeface="Canva Sans"/>
                <a:ea typeface="Canva Sans"/>
                <a:cs typeface="Canva Sans"/>
                <a:sym typeface="Canva Sans"/>
              </a:rPr>
              <a:t>“How to Protect What Is Human in a World of Machines.” YouTube, YouTube, 31 Oct. 2023, www.youtube.com/watch?v=sKbeNJf8vIY.</a:t>
            </a:r>
          </a:p>
          <a:p>
            <a:pPr algn="ctr">
              <a:lnSpc>
                <a:spcPts val="3065"/>
              </a:lnSpc>
            </a:pPr>
          </a:p>
          <a:p>
            <a:pPr algn="ctr">
              <a:lnSpc>
                <a:spcPts val="3065"/>
              </a:lnSpc>
            </a:pPr>
            <a:r>
              <a:rPr lang="en-US" sz="2189">
                <a:solidFill>
                  <a:srgbClr val="FFFFFF"/>
                </a:solidFill>
                <a:latin typeface="Canva Sans"/>
                <a:ea typeface="Canva Sans"/>
                <a:cs typeface="Canva Sans"/>
                <a:sym typeface="Canva Sans"/>
              </a:rPr>
              <a:t>Hsu, Yen-Chia, et al. “Empowering Local Communities Using Artificial Intelligence.” Patterns, vol. 3, no. 3, Mar. 2022, p. 100449, https://doi.org/10.1016/j.patter.2022.100449. </a:t>
            </a:r>
          </a:p>
          <a:p>
            <a:pPr algn="ctr">
              <a:lnSpc>
                <a:spcPts val="3065"/>
              </a:lnSpc>
            </a:pPr>
          </a:p>
          <a:p>
            <a:pPr algn="ctr">
              <a:lnSpc>
                <a:spcPts val="3065"/>
              </a:lnSpc>
            </a:pPr>
            <a:r>
              <a:rPr lang="en-US" sz="2189">
                <a:solidFill>
                  <a:srgbClr val="FFFFFF"/>
                </a:solidFill>
                <a:latin typeface="Canva Sans"/>
                <a:ea typeface="Canva Sans"/>
                <a:cs typeface="Canva Sans"/>
                <a:sym typeface="Canva Sans"/>
              </a:rPr>
              <a:t>“Mission, Team and Story - the Algorithmic Justice League.” Www.ajl.org, www.ajl.org/about. </a:t>
            </a:r>
          </a:p>
          <a:p>
            <a:pPr algn="ctr">
              <a:lnSpc>
                <a:spcPts val="3065"/>
              </a:lnSpc>
            </a:pPr>
          </a:p>
          <a:p>
            <a:pPr algn="ctr">
              <a:lnSpc>
                <a:spcPts val="3065"/>
              </a:lnSpc>
            </a:pPr>
            <a:r>
              <a:rPr lang="en-US" sz="2189">
                <a:solidFill>
                  <a:srgbClr val="FFFFFF"/>
                </a:solidFill>
                <a:latin typeface="Canva Sans"/>
                <a:ea typeface="Canva Sans"/>
                <a:cs typeface="Canva Sans"/>
                <a:sym typeface="Canva Sans"/>
              </a:rPr>
              <a:t>Turner Lee, Nicol. Detecting Racial Bias in Algorithms and Machine Learning. Aug. 13 2018, www.emerald.com/insight/content/doi/10.1108/JICES-06-2018-0056/full/html. </a:t>
            </a:r>
          </a:p>
          <a:p>
            <a:pPr algn="ctr">
              <a:lnSpc>
                <a:spcPts val="3065"/>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1687583" y="127938"/>
            <a:ext cx="12657890" cy="8983783"/>
          </a:xfrm>
          <a:custGeom>
            <a:avLst/>
            <a:gdLst/>
            <a:ahLst/>
            <a:cxnLst/>
            <a:rect r="r" b="b" t="t" l="l"/>
            <a:pathLst>
              <a:path h="8983783" w="12657890">
                <a:moveTo>
                  <a:pt x="0" y="0"/>
                </a:moveTo>
                <a:lnTo>
                  <a:pt x="12657891" y="0"/>
                </a:lnTo>
                <a:lnTo>
                  <a:pt x="12657891" y="8983783"/>
                </a:lnTo>
                <a:lnTo>
                  <a:pt x="0" y="8983783"/>
                </a:lnTo>
                <a:lnTo>
                  <a:pt x="0" y="0"/>
                </a:lnTo>
                <a:close/>
              </a:path>
            </a:pathLst>
          </a:custGeom>
          <a:blipFill>
            <a:blip r:embed="rId3"/>
            <a:stretch>
              <a:fillRect l="0" t="0" r="0" b="0"/>
            </a:stretch>
          </a:blipFill>
        </p:spPr>
      </p:sp>
      <p:sp>
        <p:nvSpPr>
          <p:cNvPr name="Freeform 3" id="3"/>
          <p:cNvSpPr/>
          <p:nvPr/>
        </p:nvSpPr>
        <p:spPr>
          <a:xfrm flipH="false" flipV="false" rot="-5977496">
            <a:off x="12173073" y="-1679059"/>
            <a:ext cx="11196923" cy="9283267"/>
          </a:xfrm>
          <a:custGeom>
            <a:avLst/>
            <a:gdLst/>
            <a:ahLst/>
            <a:cxnLst/>
            <a:rect r="r" b="b" t="t" l="l"/>
            <a:pathLst>
              <a:path h="9283267" w="11196923">
                <a:moveTo>
                  <a:pt x="0" y="0"/>
                </a:moveTo>
                <a:lnTo>
                  <a:pt x="11196922" y="0"/>
                </a:lnTo>
                <a:lnTo>
                  <a:pt x="11196922" y="9283267"/>
                </a:lnTo>
                <a:lnTo>
                  <a:pt x="0" y="9283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18597" y="483216"/>
            <a:ext cx="9411813" cy="4958716"/>
            <a:chOff x="0" y="0"/>
            <a:chExt cx="12549083" cy="6611622"/>
          </a:xfrm>
        </p:grpSpPr>
        <p:sp>
          <p:nvSpPr>
            <p:cNvPr name="TextBox 5" id="5"/>
            <p:cNvSpPr txBox="true"/>
            <p:nvPr/>
          </p:nvSpPr>
          <p:spPr>
            <a:xfrm rot="0">
              <a:off x="0" y="3763286"/>
              <a:ext cx="12549083" cy="1578892"/>
            </a:xfrm>
            <a:prstGeom prst="rect">
              <a:avLst/>
            </a:prstGeom>
          </p:spPr>
          <p:txBody>
            <a:bodyPr anchor="t" rtlCol="false" tIns="0" lIns="0" bIns="0" rIns="0">
              <a:spAutoFit/>
            </a:bodyPr>
            <a:lstStyle/>
            <a:p>
              <a:pPr algn="l">
                <a:lnSpc>
                  <a:spcPts val="9306"/>
                </a:lnSpc>
              </a:pPr>
            </a:p>
          </p:txBody>
        </p:sp>
        <p:sp>
          <p:nvSpPr>
            <p:cNvPr name="TextBox 6" id="6"/>
            <p:cNvSpPr txBox="true"/>
            <p:nvPr/>
          </p:nvSpPr>
          <p:spPr>
            <a:xfrm rot="0">
              <a:off x="0" y="40543"/>
              <a:ext cx="2648881" cy="2750802"/>
            </a:xfrm>
            <a:prstGeom prst="rect">
              <a:avLst/>
            </a:prstGeom>
          </p:spPr>
          <p:txBody>
            <a:bodyPr anchor="t" rtlCol="false" tIns="0" lIns="0" bIns="0" rIns="0">
              <a:spAutoFit/>
            </a:bodyPr>
            <a:lstStyle/>
            <a:p>
              <a:pPr algn="l" marL="0" indent="0" lvl="0">
                <a:lnSpc>
                  <a:spcPts val="8163"/>
                </a:lnSpc>
                <a:spcBef>
                  <a:spcPct val="0"/>
                </a:spcBef>
              </a:pPr>
              <a:r>
                <a:rPr lang="en-US" b="true" sz="6918">
                  <a:solidFill>
                    <a:srgbClr val="FFFFFF">
                      <a:alpha val="60000"/>
                    </a:srgbClr>
                  </a:solidFill>
                  <a:latin typeface="HK Grotesk Bold"/>
                  <a:ea typeface="HK Grotesk Bold"/>
                  <a:cs typeface="HK Grotesk Bold"/>
                  <a:sym typeface="HK Grotesk Bold"/>
                </a:rPr>
                <a:t>Intro to AI</a:t>
              </a:r>
            </a:p>
          </p:txBody>
        </p:sp>
        <p:sp>
          <p:nvSpPr>
            <p:cNvPr name="TextBox 7" id="7"/>
            <p:cNvSpPr txBox="true"/>
            <p:nvPr/>
          </p:nvSpPr>
          <p:spPr>
            <a:xfrm rot="0">
              <a:off x="0" y="6154494"/>
              <a:ext cx="7941160" cy="457128"/>
            </a:xfrm>
            <a:prstGeom prst="rect">
              <a:avLst/>
            </a:prstGeom>
          </p:spPr>
          <p:txBody>
            <a:bodyPr anchor="t" rtlCol="false" tIns="0" lIns="0" bIns="0" rIns="0">
              <a:spAutoFit/>
            </a:bodyPr>
            <a:lstStyle/>
            <a:p>
              <a:pPr algn="l">
                <a:lnSpc>
                  <a:spcPts val="2948"/>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5977496">
            <a:off x="12173073" y="-1679059"/>
            <a:ext cx="11196923" cy="9283267"/>
          </a:xfrm>
          <a:custGeom>
            <a:avLst/>
            <a:gdLst/>
            <a:ahLst/>
            <a:cxnLst/>
            <a:rect r="r" b="b" t="t" l="l"/>
            <a:pathLst>
              <a:path h="9283267" w="11196923">
                <a:moveTo>
                  <a:pt x="0" y="0"/>
                </a:moveTo>
                <a:lnTo>
                  <a:pt x="11196922" y="0"/>
                </a:lnTo>
                <a:lnTo>
                  <a:pt x="11196922"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709885" y="412109"/>
            <a:ext cx="9681741" cy="5100931"/>
            <a:chOff x="0" y="0"/>
            <a:chExt cx="12908988" cy="6801242"/>
          </a:xfrm>
        </p:grpSpPr>
        <p:sp>
          <p:nvSpPr>
            <p:cNvPr name="TextBox 4" id="4"/>
            <p:cNvSpPr txBox="true"/>
            <p:nvPr/>
          </p:nvSpPr>
          <p:spPr>
            <a:xfrm rot="0">
              <a:off x="0" y="3880468"/>
              <a:ext cx="12908988" cy="1614923"/>
            </a:xfrm>
            <a:prstGeom prst="rect">
              <a:avLst/>
            </a:prstGeom>
          </p:spPr>
          <p:txBody>
            <a:bodyPr anchor="t" rtlCol="false" tIns="0" lIns="0" bIns="0" rIns="0">
              <a:spAutoFit/>
            </a:bodyPr>
            <a:lstStyle/>
            <a:p>
              <a:pPr algn="l">
                <a:lnSpc>
                  <a:spcPts val="9573"/>
                </a:lnSpc>
              </a:pPr>
              <a:r>
                <a:rPr lang="en-US" sz="8113" b="true">
                  <a:solidFill>
                    <a:srgbClr val="FFFFFF"/>
                  </a:solidFill>
                  <a:latin typeface="HK Grotesk Bold"/>
                  <a:ea typeface="HK Grotesk Bold"/>
                  <a:cs typeface="HK Grotesk Bold"/>
                  <a:sym typeface="HK Grotesk Bold"/>
                </a:rPr>
                <a:t>Algorithms</a:t>
              </a:r>
            </a:p>
          </p:txBody>
        </p:sp>
        <p:sp>
          <p:nvSpPr>
            <p:cNvPr name="TextBox 5" id="5"/>
            <p:cNvSpPr txBox="true"/>
            <p:nvPr/>
          </p:nvSpPr>
          <p:spPr>
            <a:xfrm rot="0">
              <a:off x="0" y="50958"/>
              <a:ext cx="2724850" cy="2820443"/>
            </a:xfrm>
            <a:prstGeom prst="rect">
              <a:avLst/>
            </a:prstGeom>
          </p:spPr>
          <p:txBody>
            <a:bodyPr anchor="t" rtlCol="false" tIns="0" lIns="0" bIns="0" rIns="0">
              <a:spAutoFit/>
            </a:bodyPr>
            <a:lstStyle/>
            <a:p>
              <a:pPr algn="l" marL="0" indent="0" lvl="0">
                <a:lnSpc>
                  <a:spcPts val="8397"/>
                </a:lnSpc>
                <a:spcBef>
                  <a:spcPct val="0"/>
                </a:spcBef>
              </a:pPr>
              <a:r>
                <a:rPr lang="en-US" b="true" sz="7116">
                  <a:solidFill>
                    <a:srgbClr val="FFFFFF">
                      <a:alpha val="60000"/>
                    </a:srgbClr>
                  </a:solidFill>
                  <a:latin typeface="HK Grotesk Bold"/>
                  <a:ea typeface="HK Grotesk Bold"/>
                  <a:cs typeface="HK Grotesk Bold"/>
                  <a:sym typeface="HK Grotesk Bold"/>
                </a:rPr>
                <a:t>Intro to AI</a:t>
              </a:r>
            </a:p>
          </p:txBody>
        </p:sp>
        <p:sp>
          <p:nvSpPr>
            <p:cNvPr name="TextBox 6" id="6"/>
            <p:cNvSpPr txBox="true"/>
            <p:nvPr/>
          </p:nvSpPr>
          <p:spPr>
            <a:xfrm rot="0">
              <a:off x="0" y="6332096"/>
              <a:ext cx="8168911" cy="469146"/>
            </a:xfrm>
            <a:prstGeom prst="rect">
              <a:avLst/>
            </a:prstGeom>
          </p:spPr>
          <p:txBody>
            <a:bodyPr anchor="t" rtlCol="false" tIns="0" lIns="0" bIns="0" rIns="0">
              <a:spAutoFit/>
            </a:bodyPr>
            <a:lstStyle/>
            <a:p>
              <a:pPr algn="l">
                <a:lnSpc>
                  <a:spcPts val="3032"/>
                </a:lnSpc>
                <a:spcBef>
                  <a:spcPct val="0"/>
                </a:spcBef>
              </a:pPr>
            </a:p>
          </p:txBody>
        </p:sp>
      </p:grpSp>
      <p:sp>
        <p:nvSpPr>
          <p:cNvPr name="TextBox 7" id="7"/>
          <p:cNvSpPr txBox="true"/>
          <p:nvPr/>
        </p:nvSpPr>
        <p:spPr>
          <a:xfrm rot="0">
            <a:off x="327308" y="4723654"/>
            <a:ext cx="9241778" cy="3757215"/>
          </a:xfrm>
          <a:prstGeom prst="rect">
            <a:avLst/>
          </a:prstGeom>
        </p:spPr>
        <p:txBody>
          <a:bodyPr anchor="t" rtlCol="false" tIns="0" lIns="0" bIns="0" rIns="0">
            <a:spAutoFit/>
          </a:bodyPr>
          <a:lstStyle/>
          <a:p>
            <a:pPr algn="l" marL="772518" indent="-386259" lvl="1">
              <a:lnSpc>
                <a:spcPts val="5009"/>
              </a:lnSpc>
              <a:buAutoNum type="arabicPeriod" startAt="1"/>
            </a:pPr>
            <a:r>
              <a:rPr lang="en-US" b="true" sz="3578" spc="-35">
                <a:solidFill>
                  <a:srgbClr val="FFFFFF"/>
                </a:solidFill>
                <a:latin typeface="Halant Medium"/>
                <a:ea typeface="Halant Medium"/>
                <a:cs typeface="Halant Medium"/>
                <a:sym typeface="Halant Medium"/>
              </a:rPr>
              <a:t> Supervised: Image and speech recognition</a:t>
            </a:r>
          </a:p>
          <a:p>
            <a:pPr algn="l" marL="772518" indent="-386259" lvl="1">
              <a:lnSpc>
                <a:spcPts val="5009"/>
              </a:lnSpc>
              <a:buAutoNum type="arabicPeriod" startAt="1"/>
            </a:pPr>
            <a:r>
              <a:rPr lang="en-US" b="true" sz="3578" spc="-35">
                <a:solidFill>
                  <a:srgbClr val="FFFFFF"/>
                </a:solidFill>
                <a:latin typeface="Halant Medium"/>
                <a:ea typeface="Halant Medium"/>
                <a:cs typeface="Halant Medium"/>
                <a:sym typeface="Halant Medium"/>
              </a:rPr>
              <a:t> Unsupervised: Generative AI</a:t>
            </a:r>
          </a:p>
          <a:p>
            <a:pPr algn="l" marL="772518" indent="-386259" lvl="1">
              <a:lnSpc>
                <a:spcPts val="5009"/>
              </a:lnSpc>
              <a:buAutoNum type="arabicPeriod" startAt="1"/>
            </a:pPr>
            <a:r>
              <a:rPr lang="en-US" b="true" sz="3578" spc="-35">
                <a:solidFill>
                  <a:srgbClr val="FFFFFF"/>
                </a:solidFill>
                <a:latin typeface="Halant Medium"/>
                <a:ea typeface="Halant Medium"/>
                <a:cs typeface="Halant Medium"/>
                <a:sym typeface="Halant Medium"/>
              </a:rPr>
              <a:t> Reinforced: Robotics</a:t>
            </a:r>
          </a:p>
          <a:p>
            <a:pPr algn="l">
              <a:lnSpc>
                <a:spcPts val="5009"/>
              </a:lnSpc>
            </a:pPr>
          </a:p>
          <a:p>
            <a:pPr algn="l" marL="772518" indent="-386259" lvl="1">
              <a:lnSpc>
                <a:spcPts val="5009"/>
              </a:lnSpc>
              <a:buFont typeface="Arial"/>
              <a:buChar char="•"/>
            </a:pPr>
            <a:r>
              <a:rPr lang="en-US" b="true" sz="3578" spc="-35">
                <a:solidFill>
                  <a:srgbClr val="FFFFFF"/>
                </a:solidFill>
                <a:latin typeface="Halant Medium"/>
                <a:ea typeface="Halant Medium"/>
                <a:cs typeface="Halant Medium"/>
                <a:sym typeface="Halant Medium"/>
              </a:rPr>
              <a:t>Form rules for AI to follow</a:t>
            </a:r>
          </a:p>
          <a:p>
            <a:pPr algn="l" marL="772518" indent="-386259" lvl="1">
              <a:lnSpc>
                <a:spcPts val="5009"/>
              </a:lnSpc>
              <a:spcBef>
                <a:spcPct val="0"/>
              </a:spcBef>
              <a:buFont typeface="Arial"/>
              <a:buChar char="•"/>
            </a:pPr>
            <a:r>
              <a:rPr lang="en-US" b="true" sz="3578" spc="-35">
                <a:solidFill>
                  <a:srgbClr val="FFFFFF"/>
                </a:solidFill>
                <a:latin typeface="Halant Medium"/>
                <a:ea typeface="Halant Medium"/>
                <a:cs typeface="Halant Medium"/>
                <a:sym typeface="Halant Medium"/>
              </a:rPr>
              <a:t>How are Algorithms trained?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5261287">
            <a:off x="-6674950" y="-1597501"/>
            <a:ext cx="11196923" cy="9283267"/>
          </a:xfrm>
          <a:custGeom>
            <a:avLst/>
            <a:gdLst/>
            <a:ahLst/>
            <a:cxnLst/>
            <a:rect r="r" b="b" t="t" l="l"/>
            <a:pathLst>
              <a:path h="9283267" w="11196923">
                <a:moveTo>
                  <a:pt x="0" y="0"/>
                </a:moveTo>
                <a:lnTo>
                  <a:pt x="11196923" y="0"/>
                </a:lnTo>
                <a:lnTo>
                  <a:pt x="11196923"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4960746" y="217361"/>
            <a:ext cx="11764663" cy="5100931"/>
            <a:chOff x="0" y="0"/>
            <a:chExt cx="15686217" cy="6801242"/>
          </a:xfrm>
        </p:grpSpPr>
        <p:sp>
          <p:nvSpPr>
            <p:cNvPr name="TextBox 4" id="4"/>
            <p:cNvSpPr txBox="true"/>
            <p:nvPr/>
          </p:nvSpPr>
          <p:spPr>
            <a:xfrm rot="0">
              <a:off x="0" y="3880468"/>
              <a:ext cx="15686217" cy="1614923"/>
            </a:xfrm>
            <a:prstGeom prst="rect">
              <a:avLst/>
            </a:prstGeom>
          </p:spPr>
          <p:txBody>
            <a:bodyPr anchor="t" rtlCol="false" tIns="0" lIns="0" bIns="0" rIns="0">
              <a:spAutoFit/>
            </a:bodyPr>
            <a:lstStyle/>
            <a:p>
              <a:pPr algn="l">
                <a:lnSpc>
                  <a:spcPts val="9573"/>
                </a:lnSpc>
              </a:pPr>
              <a:r>
                <a:rPr lang="en-US" sz="8113" b="true">
                  <a:solidFill>
                    <a:srgbClr val="FFFFFF"/>
                  </a:solidFill>
                  <a:latin typeface="HK Grotesk Bold"/>
                  <a:ea typeface="HK Grotesk Bold"/>
                  <a:cs typeface="HK Grotesk Bold"/>
                  <a:sym typeface="HK Grotesk Bold"/>
                </a:rPr>
                <a:t>Machine &amp; Deep Learning</a:t>
              </a:r>
            </a:p>
          </p:txBody>
        </p:sp>
        <p:sp>
          <p:nvSpPr>
            <p:cNvPr name="TextBox 5" id="5"/>
            <p:cNvSpPr txBox="true"/>
            <p:nvPr/>
          </p:nvSpPr>
          <p:spPr>
            <a:xfrm rot="0">
              <a:off x="0" y="50958"/>
              <a:ext cx="3311072" cy="2820443"/>
            </a:xfrm>
            <a:prstGeom prst="rect">
              <a:avLst/>
            </a:prstGeom>
          </p:spPr>
          <p:txBody>
            <a:bodyPr anchor="t" rtlCol="false" tIns="0" lIns="0" bIns="0" rIns="0">
              <a:spAutoFit/>
            </a:bodyPr>
            <a:lstStyle/>
            <a:p>
              <a:pPr algn="l" marL="0" indent="0" lvl="0">
                <a:lnSpc>
                  <a:spcPts val="8397"/>
                </a:lnSpc>
                <a:spcBef>
                  <a:spcPct val="0"/>
                </a:spcBef>
              </a:pPr>
              <a:r>
                <a:rPr lang="en-US" b="true" sz="7116">
                  <a:solidFill>
                    <a:srgbClr val="FFFFFF">
                      <a:alpha val="60000"/>
                    </a:srgbClr>
                  </a:solidFill>
                  <a:latin typeface="HK Grotesk Bold"/>
                  <a:ea typeface="HK Grotesk Bold"/>
                  <a:cs typeface="HK Grotesk Bold"/>
                  <a:sym typeface="HK Grotesk Bold"/>
                </a:rPr>
                <a:t>Intro to AI</a:t>
              </a:r>
            </a:p>
          </p:txBody>
        </p:sp>
        <p:sp>
          <p:nvSpPr>
            <p:cNvPr name="TextBox 6" id="6"/>
            <p:cNvSpPr txBox="true"/>
            <p:nvPr/>
          </p:nvSpPr>
          <p:spPr>
            <a:xfrm rot="0">
              <a:off x="0" y="6332096"/>
              <a:ext cx="9926364" cy="469146"/>
            </a:xfrm>
            <a:prstGeom prst="rect">
              <a:avLst/>
            </a:prstGeom>
          </p:spPr>
          <p:txBody>
            <a:bodyPr anchor="t" rtlCol="false" tIns="0" lIns="0" bIns="0" rIns="0">
              <a:spAutoFit/>
            </a:bodyPr>
            <a:lstStyle/>
            <a:p>
              <a:pPr algn="l">
                <a:lnSpc>
                  <a:spcPts val="3032"/>
                </a:lnSpc>
                <a:spcBef>
                  <a:spcPct val="0"/>
                </a:spcBef>
              </a:pPr>
            </a:p>
          </p:txBody>
        </p:sp>
      </p:grpSp>
      <p:sp>
        <p:nvSpPr>
          <p:cNvPr name="TextBox 7" id="7"/>
          <p:cNvSpPr txBox="true"/>
          <p:nvPr/>
        </p:nvSpPr>
        <p:spPr>
          <a:xfrm rot="0">
            <a:off x="4960746" y="4396240"/>
            <a:ext cx="10899614" cy="3757215"/>
          </a:xfrm>
          <a:prstGeom prst="rect">
            <a:avLst/>
          </a:prstGeom>
        </p:spPr>
        <p:txBody>
          <a:bodyPr anchor="t" rtlCol="false" tIns="0" lIns="0" bIns="0" rIns="0">
            <a:spAutoFit/>
          </a:bodyPr>
          <a:lstStyle/>
          <a:p>
            <a:pPr algn="l" marL="772518" indent="-386259" lvl="1">
              <a:lnSpc>
                <a:spcPts val="5009"/>
              </a:lnSpc>
              <a:buFont typeface="Arial"/>
              <a:buChar char="•"/>
            </a:pPr>
            <a:r>
              <a:rPr lang="en-US" b="true" sz="3578" spc="-35">
                <a:solidFill>
                  <a:srgbClr val="FFFFFF"/>
                </a:solidFill>
                <a:latin typeface="Halant Medium"/>
                <a:ea typeface="Halant Medium"/>
                <a:cs typeface="Halant Medium"/>
                <a:sym typeface="Halant Medium"/>
              </a:rPr>
              <a:t>Makes inferences from patterns in data</a:t>
            </a:r>
          </a:p>
          <a:p>
            <a:pPr algn="l" marL="772518" indent="-386259" lvl="1">
              <a:lnSpc>
                <a:spcPts val="5009"/>
              </a:lnSpc>
              <a:buFont typeface="Arial"/>
              <a:buChar char="•"/>
            </a:pPr>
            <a:r>
              <a:rPr lang="en-US" b="true" sz="3578" spc="-35">
                <a:solidFill>
                  <a:srgbClr val="FFFFFF"/>
                </a:solidFill>
                <a:latin typeface="Halant Medium"/>
                <a:ea typeface="Halant Medium"/>
                <a:cs typeface="Halant Medium"/>
                <a:sym typeface="Halant Medium"/>
              </a:rPr>
              <a:t>Uses algorithms to make decisions</a:t>
            </a:r>
          </a:p>
          <a:p>
            <a:pPr algn="l">
              <a:lnSpc>
                <a:spcPts val="5009"/>
              </a:lnSpc>
            </a:pPr>
          </a:p>
          <a:p>
            <a:pPr algn="l">
              <a:lnSpc>
                <a:spcPts val="5009"/>
              </a:lnSpc>
            </a:pPr>
            <a:r>
              <a:rPr lang="en-US" sz="3578" spc="-35" b="true">
                <a:solidFill>
                  <a:srgbClr val="FFFFFF"/>
                </a:solidFill>
                <a:latin typeface="Halant Medium"/>
                <a:ea typeface="Halant Medium"/>
                <a:cs typeface="Halant Medium"/>
                <a:sym typeface="Halant Medium"/>
              </a:rPr>
              <a:t>DEEP LEARNING:</a:t>
            </a:r>
          </a:p>
          <a:p>
            <a:pPr algn="l" marL="772518" indent="-386259" lvl="1">
              <a:lnSpc>
                <a:spcPts val="5009"/>
              </a:lnSpc>
              <a:buFont typeface="Arial"/>
              <a:buChar char="•"/>
            </a:pPr>
            <a:r>
              <a:rPr lang="en-US" b="true" sz="3578" spc="-35">
                <a:solidFill>
                  <a:srgbClr val="FFFFFF"/>
                </a:solidFill>
                <a:latin typeface="Halant Medium"/>
                <a:ea typeface="Halant Medium"/>
                <a:cs typeface="Halant Medium"/>
                <a:sym typeface="Halant Medium"/>
              </a:rPr>
              <a:t>Data type: unstructured</a:t>
            </a:r>
          </a:p>
          <a:p>
            <a:pPr algn="l" marL="772518" indent="-386259" lvl="1">
              <a:lnSpc>
                <a:spcPts val="5009"/>
              </a:lnSpc>
              <a:spcBef>
                <a:spcPct val="0"/>
              </a:spcBef>
              <a:buFont typeface="Arial"/>
              <a:buChar char="•"/>
            </a:pPr>
            <a:r>
              <a:rPr lang="en-US" b="true" sz="3578" spc="-35">
                <a:solidFill>
                  <a:srgbClr val="FFFFFF"/>
                </a:solidFill>
                <a:latin typeface="Halant Medium"/>
                <a:ea typeface="Halant Medium"/>
                <a:cs typeface="Halant Medium"/>
                <a:sym typeface="Halant Medium"/>
              </a:rPr>
              <a:t>Facial recognition, speech recognition, generative AI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5261287">
            <a:off x="-6674950" y="-1597501"/>
            <a:ext cx="11196923" cy="9283267"/>
          </a:xfrm>
          <a:custGeom>
            <a:avLst/>
            <a:gdLst/>
            <a:ahLst/>
            <a:cxnLst/>
            <a:rect r="r" b="b" t="t" l="l"/>
            <a:pathLst>
              <a:path h="9283267" w="11196923">
                <a:moveTo>
                  <a:pt x="0" y="0"/>
                </a:moveTo>
                <a:lnTo>
                  <a:pt x="11196923" y="0"/>
                </a:lnTo>
                <a:lnTo>
                  <a:pt x="11196923"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4811966" y="500291"/>
            <a:ext cx="11764663" cy="6305803"/>
            <a:chOff x="0" y="0"/>
            <a:chExt cx="15686217" cy="8407737"/>
          </a:xfrm>
        </p:grpSpPr>
        <p:sp>
          <p:nvSpPr>
            <p:cNvPr name="TextBox 4" id="4"/>
            <p:cNvSpPr txBox="true"/>
            <p:nvPr/>
          </p:nvSpPr>
          <p:spPr>
            <a:xfrm rot="0">
              <a:off x="0" y="3880468"/>
              <a:ext cx="15686217" cy="3221418"/>
            </a:xfrm>
            <a:prstGeom prst="rect">
              <a:avLst/>
            </a:prstGeom>
          </p:spPr>
          <p:txBody>
            <a:bodyPr anchor="t" rtlCol="false" tIns="0" lIns="0" bIns="0" rIns="0">
              <a:spAutoFit/>
            </a:bodyPr>
            <a:lstStyle/>
            <a:p>
              <a:pPr algn="l">
                <a:lnSpc>
                  <a:spcPts val="9573"/>
                </a:lnSpc>
              </a:pPr>
              <a:r>
                <a:rPr lang="en-US" sz="8113" b="true">
                  <a:solidFill>
                    <a:srgbClr val="FFFFFF"/>
                  </a:solidFill>
                  <a:latin typeface="HK Grotesk Bold"/>
                  <a:ea typeface="HK Grotesk Bold"/>
                  <a:cs typeface="HK Grotesk Bold"/>
                  <a:sym typeface="HK Grotesk Bold"/>
                </a:rPr>
                <a:t>Artificial Intelligence: The Final Product</a:t>
              </a:r>
            </a:p>
          </p:txBody>
        </p:sp>
        <p:sp>
          <p:nvSpPr>
            <p:cNvPr name="TextBox 5" id="5"/>
            <p:cNvSpPr txBox="true"/>
            <p:nvPr/>
          </p:nvSpPr>
          <p:spPr>
            <a:xfrm rot="0">
              <a:off x="0" y="50958"/>
              <a:ext cx="3311072" cy="2820443"/>
            </a:xfrm>
            <a:prstGeom prst="rect">
              <a:avLst/>
            </a:prstGeom>
          </p:spPr>
          <p:txBody>
            <a:bodyPr anchor="t" rtlCol="false" tIns="0" lIns="0" bIns="0" rIns="0">
              <a:spAutoFit/>
            </a:bodyPr>
            <a:lstStyle/>
            <a:p>
              <a:pPr algn="l" marL="0" indent="0" lvl="0">
                <a:lnSpc>
                  <a:spcPts val="8397"/>
                </a:lnSpc>
                <a:spcBef>
                  <a:spcPct val="0"/>
                </a:spcBef>
              </a:pPr>
              <a:r>
                <a:rPr lang="en-US" b="true" sz="7116">
                  <a:solidFill>
                    <a:srgbClr val="FFFFFF">
                      <a:alpha val="60000"/>
                    </a:srgbClr>
                  </a:solidFill>
                  <a:latin typeface="HK Grotesk Bold"/>
                  <a:ea typeface="HK Grotesk Bold"/>
                  <a:cs typeface="HK Grotesk Bold"/>
                  <a:sym typeface="HK Grotesk Bold"/>
                </a:rPr>
                <a:t>Intro to AI</a:t>
              </a:r>
            </a:p>
          </p:txBody>
        </p:sp>
        <p:sp>
          <p:nvSpPr>
            <p:cNvPr name="TextBox 6" id="6"/>
            <p:cNvSpPr txBox="true"/>
            <p:nvPr/>
          </p:nvSpPr>
          <p:spPr>
            <a:xfrm rot="0">
              <a:off x="0" y="7938591"/>
              <a:ext cx="9926364" cy="469146"/>
            </a:xfrm>
            <a:prstGeom prst="rect">
              <a:avLst/>
            </a:prstGeom>
          </p:spPr>
          <p:txBody>
            <a:bodyPr anchor="t" rtlCol="false" tIns="0" lIns="0" bIns="0" rIns="0">
              <a:spAutoFit/>
            </a:bodyPr>
            <a:lstStyle/>
            <a:p>
              <a:pPr algn="l">
                <a:lnSpc>
                  <a:spcPts val="3032"/>
                </a:lnSpc>
                <a:spcBef>
                  <a:spcPct val="0"/>
                </a:spcBef>
              </a:pPr>
            </a:p>
          </p:txBody>
        </p:sp>
      </p:grpSp>
      <p:sp>
        <p:nvSpPr>
          <p:cNvPr name="TextBox 7" id="7"/>
          <p:cNvSpPr txBox="true"/>
          <p:nvPr/>
        </p:nvSpPr>
        <p:spPr>
          <a:xfrm rot="0">
            <a:off x="4811966" y="6192128"/>
            <a:ext cx="12276195" cy="2499915"/>
          </a:xfrm>
          <a:prstGeom prst="rect">
            <a:avLst/>
          </a:prstGeom>
        </p:spPr>
        <p:txBody>
          <a:bodyPr anchor="t" rtlCol="false" tIns="0" lIns="0" bIns="0" rIns="0">
            <a:spAutoFit/>
          </a:bodyPr>
          <a:lstStyle/>
          <a:p>
            <a:pPr algn="l" marL="772518" indent="-386259" lvl="1">
              <a:lnSpc>
                <a:spcPts val="5009"/>
              </a:lnSpc>
              <a:buFont typeface="Arial"/>
              <a:buChar char="•"/>
            </a:pPr>
            <a:r>
              <a:rPr lang="en-US" b="true" sz="3578">
                <a:solidFill>
                  <a:srgbClr val="FFFFFF"/>
                </a:solidFill>
                <a:latin typeface="Halant Medium"/>
                <a:ea typeface="Halant Medium"/>
                <a:cs typeface="Halant Medium"/>
                <a:sym typeface="Halant Medium"/>
              </a:rPr>
              <a:t>Mimics human-based tasks</a:t>
            </a:r>
          </a:p>
          <a:p>
            <a:pPr algn="l" marL="772518" indent="-386259" lvl="1">
              <a:lnSpc>
                <a:spcPts val="5009"/>
              </a:lnSpc>
              <a:buFont typeface="Arial"/>
              <a:buChar char="•"/>
            </a:pPr>
            <a:r>
              <a:rPr lang="en-US" b="true" sz="3578">
                <a:solidFill>
                  <a:srgbClr val="FFFFFF"/>
                </a:solidFill>
                <a:latin typeface="Halant Medium"/>
                <a:ea typeface="Halant Medium"/>
                <a:cs typeface="Halant Medium"/>
                <a:sym typeface="Halant Medium"/>
              </a:rPr>
              <a:t>PROBLEM: How is it trained?</a:t>
            </a:r>
          </a:p>
          <a:p>
            <a:pPr algn="l" marL="1545037" indent="-515012" lvl="2">
              <a:lnSpc>
                <a:spcPts val="5009"/>
              </a:lnSpc>
              <a:buFont typeface="Arial"/>
              <a:buChar char="⚬"/>
            </a:pPr>
            <a:r>
              <a:rPr lang="en-US" b="true" sz="3578">
                <a:solidFill>
                  <a:srgbClr val="FFFFFF"/>
                </a:solidFill>
                <a:latin typeface="Halant Medium"/>
                <a:ea typeface="Halant Medium"/>
                <a:cs typeface="Halant Medium"/>
                <a:sym typeface="Halant Medium"/>
              </a:rPr>
              <a:t>D</a:t>
            </a:r>
            <a:r>
              <a:rPr lang="en-US" sz="3578">
                <a:solidFill>
                  <a:srgbClr val="FFFFFF"/>
                </a:solidFill>
                <a:latin typeface="Halant"/>
                <a:ea typeface="Halant"/>
                <a:cs typeface="Halant"/>
                <a:sym typeface="Halant"/>
              </a:rPr>
              <a:t>ata</a:t>
            </a:r>
          </a:p>
          <a:p>
            <a:pPr algn="l" marL="1545037" indent="-515012" lvl="2">
              <a:lnSpc>
                <a:spcPts val="5009"/>
              </a:lnSpc>
              <a:buFont typeface="Arial"/>
              <a:buChar char="⚬"/>
            </a:pPr>
            <a:r>
              <a:rPr lang="en-US" sz="3578">
                <a:solidFill>
                  <a:srgbClr val="FFFFFF"/>
                </a:solidFill>
                <a:latin typeface="Halant"/>
                <a:ea typeface="Halant"/>
                <a:cs typeface="Halant"/>
                <a:sym typeface="Halant"/>
              </a:rPr>
              <a:t>Humans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2448" y="6305450"/>
            <a:ext cx="10372809" cy="4545176"/>
          </a:xfrm>
          <a:custGeom>
            <a:avLst/>
            <a:gdLst/>
            <a:ahLst/>
            <a:cxnLst/>
            <a:rect r="r" b="b" t="t" l="l"/>
            <a:pathLst>
              <a:path h="4545176" w="10372809">
                <a:moveTo>
                  <a:pt x="0" y="0"/>
                </a:moveTo>
                <a:lnTo>
                  <a:pt x="10372809" y="0"/>
                </a:lnTo>
                <a:lnTo>
                  <a:pt x="10372809" y="4545177"/>
                </a:lnTo>
                <a:lnTo>
                  <a:pt x="0" y="454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539851" y="715265"/>
            <a:ext cx="8115300" cy="1154356"/>
          </a:xfrm>
          <a:prstGeom prst="rect">
            <a:avLst/>
          </a:prstGeom>
        </p:spPr>
        <p:txBody>
          <a:bodyPr anchor="t" rtlCol="false" tIns="0" lIns="0" bIns="0" rIns="0">
            <a:spAutoFit/>
          </a:bodyPr>
          <a:lstStyle/>
          <a:p>
            <a:pPr algn="l">
              <a:lnSpc>
                <a:spcPts val="9018"/>
              </a:lnSpc>
            </a:pPr>
            <a:r>
              <a:rPr lang="en-US" sz="7642" b="true">
                <a:solidFill>
                  <a:srgbClr val="FFFFFF"/>
                </a:solidFill>
                <a:latin typeface="HK Grotesk Bold"/>
                <a:ea typeface="HK Grotesk Bold"/>
                <a:cs typeface="HK Grotesk Bold"/>
                <a:sym typeface="HK Grotesk Bold"/>
              </a:rPr>
              <a:t>Problems</a:t>
            </a:r>
          </a:p>
        </p:txBody>
      </p:sp>
      <p:sp>
        <p:nvSpPr>
          <p:cNvPr name="TextBox 4" id="4"/>
          <p:cNvSpPr txBox="true"/>
          <p:nvPr/>
        </p:nvSpPr>
        <p:spPr>
          <a:xfrm rot="0">
            <a:off x="11464563" y="2187974"/>
            <a:ext cx="6211089" cy="7234791"/>
          </a:xfrm>
          <a:prstGeom prst="rect">
            <a:avLst/>
          </a:prstGeom>
        </p:spPr>
        <p:txBody>
          <a:bodyPr anchor="t" rtlCol="false" tIns="0" lIns="0" bIns="0" rIns="0">
            <a:spAutoFit/>
          </a:bodyPr>
          <a:lstStyle/>
          <a:p>
            <a:pPr algn="l" marL="440585" indent="-220292" lvl="1">
              <a:lnSpc>
                <a:spcPts val="2856"/>
              </a:lnSpc>
              <a:buFont typeface="Arial"/>
              <a:buChar char="•"/>
            </a:pPr>
            <a:r>
              <a:rPr lang="en-US" sz="2040" spc="-20">
                <a:solidFill>
                  <a:srgbClr val="FFFFFF"/>
                </a:solidFill>
                <a:latin typeface="Assistant"/>
                <a:ea typeface="Assistant"/>
                <a:cs typeface="Assistant"/>
                <a:sym typeface="Assistant"/>
              </a:rPr>
              <a:t>Sorting college applications</a:t>
            </a:r>
          </a:p>
          <a:p>
            <a:pPr algn="l" marL="440585" indent="-220292" lvl="1">
              <a:lnSpc>
                <a:spcPts val="2856"/>
              </a:lnSpc>
              <a:buFont typeface="Arial"/>
              <a:buChar char="•"/>
            </a:pPr>
            <a:r>
              <a:rPr lang="en-US" sz="2040" spc="-20">
                <a:solidFill>
                  <a:srgbClr val="FFFFFF"/>
                </a:solidFill>
                <a:latin typeface="Assistant"/>
                <a:ea typeface="Assistant"/>
                <a:cs typeface="Assistant"/>
                <a:sym typeface="Assistant"/>
              </a:rPr>
              <a:t>Creating user based Advertisements</a:t>
            </a:r>
          </a:p>
          <a:p>
            <a:pPr algn="l" marL="440585" indent="-220292" lvl="1">
              <a:lnSpc>
                <a:spcPts val="2856"/>
              </a:lnSpc>
              <a:buFont typeface="Arial"/>
              <a:buChar char="•"/>
            </a:pPr>
            <a:r>
              <a:rPr lang="en-US" sz="2040" spc="-20">
                <a:solidFill>
                  <a:srgbClr val="FFFFFF"/>
                </a:solidFill>
                <a:latin typeface="Assistant"/>
                <a:ea typeface="Assistant"/>
                <a:cs typeface="Assistant"/>
                <a:sym typeface="Assistant"/>
              </a:rPr>
              <a:t>Credit applications </a:t>
            </a:r>
          </a:p>
          <a:p>
            <a:pPr algn="l" marL="440585" indent="-220292" lvl="1">
              <a:lnSpc>
                <a:spcPts val="2856"/>
              </a:lnSpc>
              <a:buFont typeface="Arial"/>
              <a:buChar char="•"/>
            </a:pPr>
            <a:r>
              <a:rPr lang="en-US" sz="2040" spc="-20">
                <a:solidFill>
                  <a:srgbClr val="FFFFFF"/>
                </a:solidFill>
                <a:latin typeface="Assistant"/>
                <a:ea typeface="Assistant"/>
                <a:cs typeface="Assistant"/>
                <a:sym typeface="Assistant"/>
              </a:rPr>
              <a:t>Apple credit card accused of gender bias</a:t>
            </a:r>
          </a:p>
          <a:p>
            <a:pPr algn="l" marL="440585" indent="-220292" lvl="1">
              <a:lnSpc>
                <a:spcPts val="2856"/>
              </a:lnSpc>
              <a:buFont typeface="Arial"/>
              <a:buChar char="•"/>
            </a:pPr>
            <a:r>
              <a:rPr lang="en-US" sz="2040" spc="-20">
                <a:solidFill>
                  <a:srgbClr val="FFFFFF"/>
                </a:solidFill>
                <a:latin typeface="Assistant"/>
                <a:ea typeface="Assistant"/>
                <a:cs typeface="Assistant"/>
                <a:sym typeface="Assistant"/>
              </a:rPr>
              <a:t>Determining specifics of loan applications</a:t>
            </a:r>
          </a:p>
          <a:p>
            <a:pPr algn="l" marL="440585" indent="-220292" lvl="1">
              <a:lnSpc>
                <a:spcPts val="2856"/>
              </a:lnSpc>
              <a:buFont typeface="Arial"/>
              <a:buChar char="•"/>
            </a:pPr>
            <a:r>
              <a:rPr lang="en-US" b="true" sz="2040" spc="-20">
                <a:solidFill>
                  <a:srgbClr val="FFFFFF"/>
                </a:solidFill>
                <a:latin typeface="Assistant Bold"/>
                <a:ea typeface="Assistant Bold"/>
                <a:cs typeface="Assistant Bold"/>
                <a:sym typeface="Assistant Bold"/>
              </a:rPr>
              <a:t>Sorting hiring applications </a:t>
            </a:r>
          </a:p>
          <a:p>
            <a:pPr algn="l" marL="440585" indent="-220292" lvl="1">
              <a:lnSpc>
                <a:spcPts val="2856"/>
              </a:lnSpc>
              <a:buFont typeface="Arial"/>
              <a:buChar char="•"/>
            </a:pPr>
            <a:r>
              <a:rPr lang="en-US" sz="2040" spc="-20">
                <a:solidFill>
                  <a:srgbClr val="FFFFFF"/>
                </a:solidFill>
                <a:latin typeface="Assistant"/>
                <a:ea typeface="Assistant"/>
                <a:cs typeface="Assistant"/>
                <a:sym typeface="Assistant"/>
              </a:rPr>
              <a:t>Determining amounts of insurance charges</a:t>
            </a:r>
          </a:p>
          <a:p>
            <a:pPr algn="l" marL="440585" indent="-220292" lvl="1">
              <a:lnSpc>
                <a:spcPts val="2856"/>
              </a:lnSpc>
              <a:buFont typeface="Arial"/>
              <a:buChar char="•"/>
            </a:pPr>
            <a:r>
              <a:rPr lang="en-US" sz="2040" spc="-20">
                <a:solidFill>
                  <a:srgbClr val="FFFFFF"/>
                </a:solidFill>
                <a:latin typeface="Assistant"/>
                <a:ea typeface="Assistant"/>
                <a:cs typeface="Assistant"/>
                <a:sym typeface="Assistant"/>
              </a:rPr>
              <a:t>Teacher Scoring system used to </a:t>
            </a:r>
            <a:r>
              <a:rPr lang="en-US" b="true" sz="2040" spc="-20">
                <a:solidFill>
                  <a:srgbClr val="FFFFFF"/>
                </a:solidFill>
                <a:latin typeface="Assistant Bold"/>
                <a:ea typeface="Assistant Bold"/>
                <a:cs typeface="Assistant Bold"/>
                <a:sym typeface="Assistant Bold"/>
              </a:rPr>
              <a:t>determine tenure and firing of teachers</a:t>
            </a:r>
          </a:p>
          <a:p>
            <a:pPr algn="l" marL="440585" indent="-220292" lvl="1">
              <a:lnSpc>
                <a:spcPts val="2856"/>
              </a:lnSpc>
              <a:buFont typeface="Arial"/>
              <a:buChar char="•"/>
            </a:pPr>
            <a:r>
              <a:rPr lang="en-US" sz="2040" spc="-20">
                <a:solidFill>
                  <a:srgbClr val="FFFFFF"/>
                </a:solidFill>
                <a:latin typeface="Assistant"/>
                <a:ea typeface="Assistant"/>
                <a:cs typeface="Assistant"/>
                <a:sym typeface="Assistant"/>
              </a:rPr>
              <a:t>Sentencing defendants to prison and probation status [</a:t>
            </a:r>
            <a:r>
              <a:rPr lang="en-US" b="true" sz="2040" spc="-20">
                <a:solidFill>
                  <a:srgbClr val="FFFFFF"/>
                </a:solidFill>
                <a:latin typeface="Assistant Bold"/>
                <a:ea typeface="Assistant Bold"/>
                <a:cs typeface="Assistant Bold"/>
                <a:sym typeface="Assistant Bold"/>
              </a:rPr>
              <a:t>overruling judges</a:t>
            </a:r>
            <a:r>
              <a:rPr lang="en-US" sz="2040" spc="-20">
                <a:solidFill>
                  <a:srgbClr val="FFFFFF"/>
                </a:solidFill>
                <a:latin typeface="Assistant"/>
                <a:ea typeface="Assistant"/>
                <a:cs typeface="Assistant"/>
                <a:sym typeface="Assistant"/>
              </a:rPr>
              <a:t>] (high vs low risk)</a:t>
            </a:r>
          </a:p>
          <a:p>
            <a:pPr algn="l" marL="881170" indent="-293723" lvl="2">
              <a:lnSpc>
                <a:spcPts val="2856"/>
              </a:lnSpc>
              <a:buFont typeface="Arial"/>
              <a:buChar char="⚬"/>
            </a:pPr>
            <a:r>
              <a:rPr lang="en-US" sz="2040" spc="-20">
                <a:solidFill>
                  <a:srgbClr val="FFFFFF"/>
                </a:solidFill>
                <a:latin typeface="Assistant"/>
                <a:ea typeface="Assistant"/>
                <a:cs typeface="Assistant"/>
                <a:sym typeface="Assistant"/>
              </a:rPr>
              <a:t>Black people mislabeled with high scores, white people mislabeled with low scores.</a:t>
            </a:r>
          </a:p>
          <a:p>
            <a:pPr algn="l" marL="440585" indent="-220292" lvl="1">
              <a:lnSpc>
                <a:spcPts val="2856"/>
              </a:lnSpc>
              <a:buFont typeface="Arial"/>
              <a:buChar char="•"/>
            </a:pPr>
            <a:r>
              <a:rPr lang="en-US" b="true" sz="2040" spc="-20">
                <a:solidFill>
                  <a:srgbClr val="FFFFFF"/>
                </a:solidFill>
                <a:latin typeface="Assistant Bold"/>
                <a:ea typeface="Assistant Bold"/>
                <a:cs typeface="Assistant Bold"/>
                <a:sym typeface="Assistant Bold"/>
              </a:rPr>
              <a:t>AI algorithm in UnitedHealth Group</a:t>
            </a:r>
            <a:r>
              <a:rPr lang="en-US" sz="2040" spc="-20">
                <a:solidFill>
                  <a:srgbClr val="FFFFFF"/>
                </a:solidFill>
                <a:latin typeface="Assistant"/>
                <a:ea typeface="Assistant"/>
                <a:cs typeface="Assistant"/>
                <a:sym typeface="Assistant"/>
              </a:rPr>
              <a:t>: study found that the UnitedHealth algorithm prioritized medical care of healthier white patience over sicker black patients.</a:t>
            </a:r>
          </a:p>
          <a:p>
            <a:pPr algn="l" marL="440585" indent="-220292" lvl="1">
              <a:lnSpc>
                <a:spcPts val="2856"/>
              </a:lnSpc>
              <a:buFont typeface="Arial"/>
              <a:buChar char="•"/>
            </a:pPr>
            <a:r>
              <a:rPr lang="en-US" sz="2040" spc="-20">
                <a:solidFill>
                  <a:srgbClr val="FFFFFF"/>
                </a:solidFill>
                <a:latin typeface="Assistant"/>
                <a:ea typeface="Assistant"/>
                <a:cs typeface="Assistant"/>
                <a:sym typeface="Assistant"/>
              </a:rPr>
              <a:t>Amazon: rejected all resumes by women (Listed as a women's college or womens sport).</a:t>
            </a:r>
          </a:p>
          <a:p>
            <a:pPr algn="l" marL="440585" indent="-220292" lvl="1">
              <a:lnSpc>
                <a:spcPts val="2856"/>
              </a:lnSpc>
              <a:buFont typeface="Arial"/>
              <a:buChar char="•"/>
            </a:pPr>
            <a:r>
              <a:rPr lang="en-US" b="true" sz="2040" spc="-20">
                <a:solidFill>
                  <a:srgbClr val="FFFFFF"/>
                </a:solidFill>
                <a:latin typeface="Assistant Bold"/>
                <a:ea typeface="Assistant Bold"/>
                <a:cs typeface="Assistant Bold"/>
                <a:sym typeface="Assistant Bold"/>
              </a:rPr>
              <a:t>Facebook: did they swing the 2016 election?</a:t>
            </a:r>
          </a:p>
          <a:p>
            <a:pPr algn="l" marL="440585" indent="-220292" lvl="1">
              <a:lnSpc>
                <a:spcPts val="2856"/>
              </a:lnSpc>
              <a:buFont typeface="Arial"/>
              <a:buChar char="•"/>
            </a:pPr>
            <a:r>
              <a:rPr lang="en-US" b="true" sz="2040" spc="-20">
                <a:solidFill>
                  <a:srgbClr val="FF3131"/>
                </a:solidFill>
                <a:latin typeface="Assistant Bold"/>
                <a:ea typeface="Assistant Bold"/>
                <a:cs typeface="Assistant Bold"/>
                <a:sym typeface="Assistant Bold"/>
              </a:rPr>
              <a:t>TAY.AI: Microsoft</a:t>
            </a:r>
          </a:p>
        </p:txBody>
      </p:sp>
      <p:sp>
        <p:nvSpPr>
          <p:cNvPr name="TextBox 5" id="5"/>
          <p:cNvSpPr txBox="true"/>
          <p:nvPr/>
        </p:nvSpPr>
        <p:spPr>
          <a:xfrm rot="0">
            <a:off x="539851" y="2838350"/>
            <a:ext cx="9578003" cy="2505075"/>
          </a:xfrm>
          <a:prstGeom prst="rect">
            <a:avLst/>
          </a:prstGeom>
        </p:spPr>
        <p:txBody>
          <a:bodyPr anchor="t" rtlCol="false" tIns="0" lIns="0" bIns="0" rIns="0">
            <a:spAutoFit/>
          </a:bodyPr>
          <a:lstStyle/>
          <a:p>
            <a:pPr algn="ctr" marL="892765" indent="-446383" lvl="1">
              <a:lnSpc>
                <a:spcPts val="4962"/>
              </a:lnSpc>
              <a:buAutoNum type="arabicPeriod" startAt="1"/>
            </a:pPr>
            <a:r>
              <a:rPr lang="en-US" b="true" sz="4135">
                <a:solidFill>
                  <a:srgbClr val="FFFFFF"/>
                </a:solidFill>
                <a:latin typeface="Halant Medium"/>
                <a:ea typeface="Halant Medium"/>
                <a:cs typeface="Halant Medium"/>
                <a:sym typeface="Halant Medium"/>
              </a:rPr>
              <a:t>Algorithms are mathematical interpretations of data...not human </a:t>
            </a:r>
          </a:p>
          <a:p>
            <a:pPr algn="ctr" marL="892765" indent="-446383" lvl="1">
              <a:lnSpc>
                <a:spcPts val="4962"/>
              </a:lnSpc>
              <a:buAutoNum type="arabicPeriod" startAt="1"/>
            </a:pPr>
            <a:r>
              <a:rPr lang="en-US" b="true" sz="4135">
                <a:solidFill>
                  <a:srgbClr val="FFFFFF"/>
                </a:solidFill>
                <a:latin typeface="Halant Medium"/>
                <a:ea typeface="Halant Medium"/>
                <a:cs typeface="Halant Medium"/>
                <a:sym typeface="Halant Medium"/>
              </a:rPr>
              <a:t>Understanding Machine Learning is to only know its outcomes</a:t>
            </a:r>
          </a:p>
        </p:txBody>
      </p:sp>
      <p:sp>
        <p:nvSpPr>
          <p:cNvPr name="TextBox 6" id="6"/>
          <p:cNvSpPr txBox="true"/>
          <p:nvPr/>
        </p:nvSpPr>
        <p:spPr>
          <a:xfrm rot="0">
            <a:off x="11522517" y="707209"/>
            <a:ext cx="6095181" cy="1162412"/>
          </a:xfrm>
          <a:prstGeom prst="rect">
            <a:avLst/>
          </a:prstGeom>
        </p:spPr>
        <p:txBody>
          <a:bodyPr anchor="t" rtlCol="false" tIns="0" lIns="0" bIns="0" rIns="0">
            <a:spAutoFit/>
          </a:bodyPr>
          <a:lstStyle/>
          <a:p>
            <a:pPr algn="ctr">
              <a:lnSpc>
                <a:spcPts val="9018"/>
              </a:lnSpc>
              <a:spcBef>
                <a:spcPct val="0"/>
              </a:spcBef>
            </a:pPr>
            <a:r>
              <a:rPr lang="en-US" b="true" sz="7642">
                <a:solidFill>
                  <a:srgbClr val="FFFFFF"/>
                </a:solidFill>
                <a:latin typeface="HK Grotesk Bold"/>
                <a:ea typeface="HK Grotesk Bold"/>
                <a:cs typeface="HK Grotesk Bold"/>
                <a:sym typeface="HK Grotesk Bold"/>
              </a:rPr>
              <a:t>Biased Effects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2336111" y="1885815"/>
            <a:ext cx="13615778" cy="7209102"/>
          </a:xfrm>
          <a:custGeom>
            <a:avLst/>
            <a:gdLst/>
            <a:ahLst/>
            <a:cxnLst/>
            <a:rect r="r" b="b" t="t" l="l"/>
            <a:pathLst>
              <a:path h="7209102" w="13615778">
                <a:moveTo>
                  <a:pt x="0" y="0"/>
                </a:moveTo>
                <a:lnTo>
                  <a:pt x="13615778" y="0"/>
                </a:lnTo>
                <a:lnTo>
                  <a:pt x="13615778" y="7209103"/>
                </a:lnTo>
                <a:lnTo>
                  <a:pt x="0" y="7209103"/>
                </a:lnTo>
                <a:lnTo>
                  <a:pt x="0" y="0"/>
                </a:lnTo>
                <a:close/>
              </a:path>
            </a:pathLst>
          </a:custGeom>
          <a:blipFill>
            <a:blip r:embed="rId3"/>
            <a:stretch>
              <a:fillRect l="0" t="0" r="0" b="0"/>
            </a:stretch>
          </a:blipFill>
        </p:spPr>
      </p:sp>
      <p:sp>
        <p:nvSpPr>
          <p:cNvPr name="TextBox 3" id="3"/>
          <p:cNvSpPr txBox="true"/>
          <p:nvPr/>
        </p:nvSpPr>
        <p:spPr>
          <a:xfrm rot="0">
            <a:off x="552143" y="357084"/>
            <a:ext cx="2846561" cy="1209883"/>
          </a:xfrm>
          <a:prstGeom prst="rect">
            <a:avLst/>
          </a:prstGeom>
        </p:spPr>
        <p:txBody>
          <a:bodyPr anchor="t" rtlCol="false" tIns="0" lIns="0" bIns="0" rIns="0">
            <a:spAutoFit/>
          </a:bodyPr>
          <a:lstStyle/>
          <a:p>
            <a:pPr algn="ctr">
              <a:lnSpc>
                <a:spcPts val="9963"/>
              </a:lnSpc>
            </a:pPr>
            <a:r>
              <a:rPr lang="en-US" sz="7116" b="true">
                <a:solidFill>
                  <a:srgbClr val="C2D1E6"/>
                </a:solidFill>
                <a:latin typeface="HK Grotesk Bold"/>
                <a:ea typeface="HK Grotesk Bold"/>
                <a:cs typeface="HK Grotesk Bold"/>
                <a:sym typeface="HK Grotesk Bold"/>
              </a:rPr>
              <a:t>TAY.AI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2330186" y="2535575"/>
            <a:ext cx="13627628" cy="6094578"/>
          </a:xfrm>
          <a:custGeom>
            <a:avLst/>
            <a:gdLst/>
            <a:ahLst/>
            <a:cxnLst/>
            <a:rect r="r" b="b" t="t" l="l"/>
            <a:pathLst>
              <a:path h="6094578" w="13627628">
                <a:moveTo>
                  <a:pt x="0" y="0"/>
                </a:moveTo>
                <a:lnTo>
                  <a:pt x="13627628" y="0"/>
                </a:lnTo>
                <a:lnTo>
                  <a:pt x="13627628" y="6094578"/>
                </a:lnTo>
                <a:lnTo>
                  <a:pt x="0" y="6094578"/>
                </a:lnTo>
                <a:lnTo>
                  <a:pt x="0" y="0"/>
                </a:lnTo>
                <a:close/>
              </a:path>
            </a:pathLst>
          </a:custGeom>
          <a:blipFill>
            <a:blip r:embed="rId2"/>
            <a:stretch>
              <a:fillRect l="0" t="0" r="0" b="0"/>
            </a:stretch>
          </a:blipFill>
        </p:spPr>
      </p:sp>
      <p:sp>
        <p:nvSpPr>
          <p:cNvPr name="TextBox 3" id="3"/>
          <p:cNvSpPr txBox="true"/>
          <p:nvPr/>
        </p:nvSpPr>
        <p:spPr>
          <a:xfrm rot="0">
            <a:off x="552143" y="357084"/>
            <a:ext cx="2846561" cy="1209883"/>
          </a:xfrm>
          <a:prstGeom prst="rect">
            <a:avLst/>
          </a:prstGeom>
        </p:spPr>
        <p:txBody>
          <a:bodyPr anchor="t" rtlCol="false" tIns="0" lIns="0" bIns="0" rIns="0">
            <a:spAutoFit/>
          </a:bodyPr>
          <a:lstStyle/>
          <a:p>
            <a:pPr algn="ctr">
              <a:lnSpc>
                <a:spcPts val="9963"/>
              </a:lnSpc>
            </a:pPr>
            <a:r>
              <a:rPr lang="en-US" sz="7116" b="true">
                <a:solidFill>
                  <a:srgbClr val="C2D1E6"/>
                </a:solidFill>
                <a:latin typeface="HK Grotesk Bold"/>
                <a:ea typeface="HK Grotesk Bold"/>
                <a:cs typeface="HK Grotesk Bold"/>
                <a:sym typeface="HK Grotesk Bold"/>
              </a:rPr>
              <a:t>TAY.AI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2329149" y="2528148"/>
            <a:ext cx="13629702" cy="6109432"/>
          </a:xfrm>
          <a:custGeom>
            <a:avLst/>
            <a:gdLst/>
            <a:ahLst/>
            <a:cxnLst/>
            <a:rect r="r" b="b" t="t" l="l"/>
            <a:pathLst>
              <a:path h="6109432" w="13629702">
                <a:moveTo>
                  <a:pt x="0" y="0"/>
                </a:moveTo>
                <a:lnTo>
                  <a:pt x="13629702" y="0"/>
                </a:lnTo>
                <a:lnTo>
                  <a:pt x="13629702" y="6109432"/>
                </a:lnTo>
                <a:lnTo>
                  <a:pt x="0" y="6109432"/>
                </a:lnTo>
                <a:lnTo>
                  <a:pt x="0" y="0"/>
                </a:lnTo>
                <a:close/>
              </a:path>
            </a:pathLst>
          </a:custGeom>
          <a:blipFill>
            <a:blip r:embed="rId2"/>
            <a:stretch>
              <a:fillRect l="0" t="0" r="0" b="0"/>
            </a:stretch>
          </a:blipFill>
        </p:spPr>
      </p:sp>
      <p:sp>
        <p:nvSpPr>
          <p:cNvPr name="TextBox 3" id="3"/>
          <p:cNvSpPr txBox="true"/>
          <p:nvPr/>
        </p:nvSpPr>
        <p:spPr>
          <a:xfrm rot="0">
            <a:off x="552143" y="357084"/>
            <a:ext cx="2846561" cy="1209883"/>
          </a:xfrm>
          <a:prstGeom prst="rect">
            <a:avLst/>
          </a:prstGeom>
        </p:spPr>
        <p:txBody>
          <a:bodyPr anchor="t" rtlCol="false" tIns="0" lIns="0" bIns="0" rIns="0">
            <a:spAutoFit/>
          </a:bodyPr>
          <a:lstStyle/>
          <a:p>
            <a:pPr algn="ctr">
              <a:lnSpc>
                <a:spcPts val="9963"/>
              </a:lnSpc>
            </a:pPr>
            <a:r>
              <a:rPr lang="en-US" sz="7116" b="true">
                <a:solidFill>
                  <a:srgbClr val="C2D1E6"/>
                </a:solidFill>
                <a:latin typeface="HK Grotesk Bold"/>
                <a:ea typeface="HK Grotesk Bold"/>
                <a:cs typeface="HK Grotesk Bold"/>
                <a:sym typeface="HK Grotesk Bold"/>
              </a:rPr>
              <a:t>TAY.AI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DAF_gKQYetI</dc:identifier>
  <dcterms:modified xsi:type="dcterms:W3CDTF">2011-08-01T06:04:30Z</dcterms:modified>
  <cp:revision>1</cp:revision>
  <dc:title>UNMASKING  THE BIAS Presentation</dc:title>
</cp:coreProperties>
</file>